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A1CF472-2399-4D42-B0E7-AD0EA9E20354}">
  <a:tblStyle styleId="{1A1CF472-2399-4D42-B0E7-AD0EA9E203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D17D1AB-6CE0-4101-94DE-4FB61A028C35}"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0d7f7ffed_0_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80d7f7ffed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0d7f7ffed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80d7f7ffe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0d7f7ffed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80d7f7ffed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0d7f7ffed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0d7f7ffed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80d7f7ffed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0d7f7ffed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80d7f7ffed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6c22c8be6a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6c22c8be6a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63dbf1ee97_0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63dbf1ee97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4f639b530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64f639b53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64f639b53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64f639b53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ab7754c27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7ab7754c27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11324edb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90000"/>
              </a:lnSpc>
              <a:spcBef>
                <a:spcPts val="0"/>
              </a:spcBef>
              <a:spcAft>
                <a:spcPts val="0"/>
              </a:spcAft>
              <a:buClr>
                <a:schemeClr val="dk1"/>
              </a:buClr>
              <a:buSzPts val="1000"/>
              <a:buChar char="•"/>
            </a:pPr>
            <a:r>
              <a:rPr lang="en-IN" sz="1000"/>
              <a:t> by providing them the opportunity to match the analytical results with the actual experimental results.</a:t>
            </a:r>
            <a:endParaRPr sz="1000"/>
          </a:p>
          <a:p>
            <a:pPr indent="-292100" lvl="0" marL="457200" rtl="0" algn="l">
              <a:lnSpc>
                <a:spcPct val="90000"/>
              </a:lnSpc>
              <a:spcBef>
                <a:spcPts val="0"/>
              </a:spcBef>
              <a:spcAft>
                <a:spcPts val="0"/>
              </a:spcAft>
              <a:buClr>
                <a:schemeClr val="dk1"/>
              </a:buClr>
              <a:buSzPts val="1000"/>
              <a:buChar char="•"/>
            </a:pPr>
            <a:r>
              <a:rPr lang="en-IN" sz="1000"/>
              <a:t>to facilitate multiple experiments in the same setup.</a:t>
            </a:r>
            <a:endParaRPr sz="1000"/>
          </a:p>
          <a:p>
            <a:pPr indent="-292100" lvl="0" marL="457200" rtl="0" algn="l">
              <a:lnSpc>
                <a:spcPct val="90000"/>
              </a:lnSpc>
              <a:spcBef>
                <a:spcPts val="0"/>
              </a:spcBef>
              <a:spcAft>
                <a:spcPts val="0"/>
              </a:spcAft>
              <a:buClr>
                <a:schemeClr val="dk1"/>
              </a:buClr>
              <a:buSzPts val="1000"/>
              <a:buChar char="•"/>
            </a:pPr>
            <a:r>
              <a:t/>
            </a:r>
            <a:endParaRPr sz="1000"/>
          </a:p>
          <a:p>
            <a:pPr indent="0" lvl="0" marL="0" rtl="0" algn="l">
              <a:lnSpc>
                <a:spcPct val="90000"/>
              </a:lnSpc>
              <a:spcBef>
                <a:spcPts val="0"/>
              </a:spcBef>
              <a:spcAft>
                <a:spcPts val="0"/>
              </a:spcAft>
              <a:buNone/>
            </a:pPr>
            <a:r>
              <a:t/>
            </a:r>
            <a:endParaRPr sz="1000"/>
          </a:p>
        </p:txBody>
      </p:sp>
      <p:sp>
        <p:nvSpPr>
          <p:cNvPr id="97" name="Google Shape;97;g6511324ed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64f639b530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64f639b530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ab7754c2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g7ab7754c2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4f639b530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64f639b530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c22c8be6a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6c22c8be6a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6511324edb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6511324edb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6c22c8be6a_0_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g6c22c8be6a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c22c8be6a_0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g6c22c8be6a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c22c8be6a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c22c8be6a_0_2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g6c22c8be6a_0_2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4f639b530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4f639b530_2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64f639b530_2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60cf2ea7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115000"/>
              </a:lnSpc>
              <a:spcBef>
                <a:spcPts val="0"/>
              </a:spcBef>
              <a:spcAft>
                <a:spcPts val="0"/>
              </a:spcAft>
              <a:buSzPts val="1000"/>
              <a:buChar char="●"/>
            </a:pPr>
            <a:r>
              <a:rPr lang="en-IN" sz="1000"/>
              <a:t>3D Modelling of the system with realistic dimensions to assist in fabrication and final designing.</a:t>
            </a:r>
            <a:endParaRPr sz="1000"/>
          </a:p>
          <a:p>
            <a:pPr indent="-292100" lvl="0" marL="457200" rtl="0" algn="l">
              <a:lnSpc>
                <a:spcPct val="115000"/>
              </a:lnSpc>
              <a:spcBef>
                <a:spcPts val="0"/>
              </a:spcBef>
              <a:spcAft>
                <a:spcPts val="0"/>
              </a:spcAft>
              <a:buSzPts val="1000"/>
              <a:buChar char="●"/>
            </a:pPr>
            <a:r>
              <a:rPr lang="en-IN" sz="1000"/>
              <a:t>Dynamic analysis of mechanism carried out in simscape(MATLAB).</a:t>
            </a:r>
            <a:endParaRPr sz="1000"/>
          </a:p>
          <a:p>
            <a:pPr indent="-292100" lvl="0" marL="457200" rtl="0" algn="l">
              <a:lnSpc>
                <a:spcPct val="115000"/>
              </a:lnSpc>
              <a:spcBef>
                <a:spcPts val="0"/>
              </a:spcBef>
              <a:spcAft>
                <a:spcPts val="0"/>
              </a:spcAft>
              <a:buSzPts val="1000"/>
              <a:buChar char="●"/>
            </a:pPr>
            <a:r>
              <a:rPr lang="en-IN" sz="1000"/>
              <a:t>Iterations were carried out in order to come up with a constant velocity mechanism having least variation</a:t>
            </a:r>
            <a:endParaRPr sz="1000"/>
          </a:p>
          <a:p>
            <a:pPr indent="-292100" lvl="0" marL="457200" rtl="0" algn="l">
              <a:lnSpc>
                <a:spcPct val="115000"/>
              </a:lnSpc>
              <a:spcBef>
                <a:spcPts val="0"/>
              </a:spcBef>
              <a:spcAft>
                <a:spcPts val="0"/>
              </a:spcAft>
              <a:buSzPts val="1000"/>
              <a:buChar char="●"/>
            </a:pPr>
            <a:r>
              <a:rPr lang="en-IN" sz="1000"/>
              <a:t>Preliminary kinematic analysis of mechanism.</a:t>
            </a:r>
            <a:endParaRPr sz="1000"/>
          </a:p>
          <a:p>
            <a:pPr indent="-292100" lvl="0" marL="457200" rtl="0" algn="l">
              <a:lnSpc>
                <a:spcPct val="115000"/>
              </a:lnSpc>
              <a:spcBef>
                <a:spcPts val="0"/>
              </a:spcBef>
              <a:spcAft>
                <a:spcPts val="0"/>
              </a:spcAft>
              <a:buSzPts val="1000"/>
              <a:buChar char="●"/>
            </a:pPr>
            <a:r>
              <a:t/>
            </a:r>
            <a:endParaRPr sz="1000"/>
          </a:p>
        </p:txBody>
      </p:sp>
      <p:sp>
        <p:nvSpPr>
          <p:cNvPr id="456" name="Google Shape;456;g60cf2ea7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ab7754c27_0_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7ab7754c27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64f639b530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The field and/or area in which you will be working</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(b) The aim and objectives of your work.</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(c) The importance of your work and its applications</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483" name="Google Shape;483;g64f639b53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8" name="Google Shape;55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c22c8be6a_0_2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g6c22c8be6a_0_2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c22c8be6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90000"/>
              </a:lnSpc>
              <a:spcBef>
                <a:spcPts val="0"/>
              </a:spcBef>
              <a:spcAft>
                <a:spcPts val="0"/>
              </a:spcAft>
              <a:buClr>
                <a:schemeClr val="dk1"/>
              </a:buClr>
              <a:buSzPts val="1100"/>
              <a:buFont typeface="Arial"/>
              <a:buNone/>
            </a:pPr>
            <a:r>
              <a:t/>
            </a:r>
            <a:endParaRPr sz="2800"/>
          </a:p>
          <a:p>
            <a:pPr indent="-381000" lvl="0" marL="457200" rtl="0" algn="l">
              <a:lnSpc>
                <a:spcPct val="90000"/>
              </a:lnSpc>
              <a:spcBef>
                <a:spcPts val="0"/>
              </a:spcBef>
              <a:spcAft>
                <a:spcPts val="0"/>
              </a:spcAft>
              <a:buClr>
                <a:schemeClr val="dk1"/>
              </a:buClr>
              <a:buSzPts val="2400"/>
              <a:buChar char="•"/>
            </a:pPr>
            <a:r>
              <a:rPr lang="en-IN" sz="2800"/>
              <a:t>Full model design and assembly considering all the manufacturing process.</a:t>
            </a:r>
            <a:endParaRPr sz="2800"/>
          </a:p>
          <a:p>
            <a:pPr indent="0" lvl="0" marL="457200" rtl="0" algn="l">
              <a:lnSpc>
                <a:spcPct val="90000"/>
              </a:lnSpc>
              <a:spcBef>
                <a:spcPts val="0"/>
              </a:spcBef>
              <a:spcAft>
                <a:spcPts val="0"/>
              </a:spcAft>
              <a:buClr>
                <a:schemeClr val="dk1"/>
              </a:buClr>
              <a:buSzPts val="1100"/>
              <a:buFont typeface="Arial"/>
              <a:buNone/>
            </a:pPr>
            <a:r>
              <a:t/>
            </a:r>
            <a:endParaRPr sz="2800"/>
          </a:p>
          <a:p>
            <a:pPr indent="-381000" lvl="0" marL="457200" rtl="0" algn="l">
              <a:lnSpc>
                <a:spcPct val="90000"/>
              </a:lnSpc>
              <a:spcBef>
                <a:spcPts val="0"/>
              </a:spcBef>
              <a:spcAft>
                <a:spcPts val="0"/>
              </a:spcAft>
              <a:buClr>
                <a:schemeClr val="dk1"/>
              </a:buClr>
              <a:buSzPts val="2400"/>
              <a:buChar char="•"/>
            </a:pPr>
            <a:r>
              <a:rPr lang="en-IN" sz="2800"/>
              <a:t>The design shall ease the process of manufacturing and assembly of the final setup.</a:t>
            </a:r>
            <a:endParaRPr sz="2800"/>
          </a:p>
          <a:p>
            <a:pPr indent="0" lvl="0" marL="0" rtl="0" algn="l">
              <a:spcBef>
                <a:spcPts val="0"/>
              </a:spcBef>
              <a:spcAft>
                <a:spcPts val="0"/>
              </a:spcAft>
              <a:buNone/>
            </a:pPr>
            <a:r>
              <a:t/>
            </a:r>
            <a:endParaRPr/>
          </a:p>
        </p:txBody>
      </p:sp>
      <p:sp>
        <p:nvSpPr>
          <p:cNvPr id="134" name="Google Shape;134;g6c22c8be6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0d7f7ffed_0_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g80d7f7ffed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0d7f7ffed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g80d7f7ffed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0d7f7ffed_0_1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g80d7f7ffed_0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0d7f7ffed_0_1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Clr>
                <a:schemeClr val="dk1"/>
              </a:buClr>
              <a:buSzPts val="2400"/>
              <a:buChar char="•"/>
            </a:pPr>
            <a:r>
              <a:rPr lang="en-IN" sz="2800"/>
              <a:t>Extruded aluminum was used to create the base frame</a:t>
            </a:r>
            <a:endParaRPr sz="2800"/>
          </a:p>
          <a:p>
            <a:pPr indent="0" lvl="0" marL="457200" rtl="0" algn="l">
              <a:lnSpc>
                <a:spcPct val="90000"/>
              </a:lnSpc>
              <a:spcBef>
                <a:spcPts val="0"/>
              </a:spcBef>
              <a:spcAft>
                <a:spcPts val="0"/>
              </a:spcAft>
              <a:buClr>
                <a:schemeClr val="dk1"/>
              </a:buClr>
              <a:buSzPts val="1100"/>
              <a:buFont typeface="Arial"/>
              <a:buNone/>
            </a:pPr>
            <a:r>
              <a:t/>
            </a:r>
            <a:endParaRPr sz="2800"/>
          </a:p>
          <a:p>
            <a:pPr indent="-381000" lvl="0" marL="457200" rtl="0" algn="l">
              <a:lnSpc>
                <a:spcPct val="90000"/>
              </a:lnSpc>
              <a:spcBef>
                <a:spcPts val="0"/>
              </a:spcBef>
              <a:spcAft>
                <a:spcPts val="0"/>
              </a:spcAft>
              <a:buClr>
                <a:schemeClr val="dk1"/>
              </a:buClr>
              <a:buSzPts val="2400"/>
              <a:buChar char="•"/>
            </a:pPr>
            <a:r>
              <a:rPr lang="en-IN" sz="2800"/>
              <a:t>The parts were cut to the design length using the band saw</a:t>
            </a:r>
            <a:endParaRPr/>
          </a:p>
        </p:txBody>
      </p:sp>
      <p:sp>
        <p:nvSpPr>
          <p:cNvPr id="194" name="Google Shape;194;g80d7f7ffed_0_1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7.png"/><Relationship Id="rId13" Type="http://schemas.openxmlformats.org/officeDocument/2006/relationships/image" Target="../media/image25.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5.png"/><Relationship Id="rId9"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2"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3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51.png"/><Relationship Id="rId5" Type="http://schemas.openxmlformats.org/officeDocument/2006/relationships/image" Target="../media/image43.png"/><Relationship Id="rId6"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image" Target="../media/image41.jpg"/><Relationship Id="rId5" Type="http://schemas.openxmlformats.org/officeDocument/2006/relationships/image" Target="../media/image36.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37.jpg"/><Relationship Id="rId5"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jpg"/><Relationship Id="rId4" Type="http://schemas.openxmlformats.org/officeDocument/2006/relationships/image" Target="../media/image9.gif"/><Relationship Id="rId5" Type="http://schemas.openxmlformats.org/officeDocument/2006/relationships/image" Target="../media/image8.gif"/><Relationship Id="rId6" Type="http://schemas.openxmlformats.org/officeDocument/2006/relationships/image" Target="../media/image1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34.gif"/><Relationship Id="rId5" Type="http://schemas.openxmlformats.org/officeDocument/2006/relationships/image" Target="../media/image48.jpg"/><Relationship Id="rId6"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42.jpg"/><Relationship Id="rId5"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www.geogebra.org" TargetMode="External"/><Relationship Id="rId4" Type="http://schemas.openxmlformats.org/officeDocument/2006/relationships/hyperlink" Target="https://www.python.org/" TargetMode="External"/><Relationship Id="rId5"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49.gif"/><Relationship Id="rId5" Type="http://schemas.openxmlformats.org/officeDocument/2006/relationships/image" Target="../media/image51.png"/><Relationship Id="rId6" Type="http://schemas.openxmlformats.org/officeDocument/2006/relationships/image" Target="../media/image47.png"/><Relationship Id="rId7" Type="http://schemas.openxmlformats.org/officeDocument/2006/relationships/image" Target="../media/image3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jpg"/><Relationship Id="rId4" Type="http://schemas.openxmlformats.org/officeDocument/2006/relationships/image" Target="../media/image50.png"/><Relationship Id="rId5"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49.gif"/><Relationship Id="rId5" Type="http://schemas.openxmlformats.org/officeDocument/2006/relationships/image" Target="../media/image53.gif"/><Relationship Id="rId6" Type="http://schemas.openxmlformats.org/officeDocument/2006/relationships/image" Target="../media/image5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9.gif"/><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 Id="rId4"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7.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46.jpg"/><Relationship Id="rId5" Type="http://schemas.openxmlformats.org/officeDocument/2006/relationships/image" Target="../media/image54.jpg"/><Relationship Id="rId6"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2269067" y="2"/>
            <a:ext cx="9702799" cy="159540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FF"/>
              </a:buClr>
              <a:buSzPts val="4600"/>
              <a:buFont typeface="Calibri"/>
              <a:buNone/>
            </a:pPr>
            <a:r>
              <a:rPr b="1" lang="en-IN" sz="4600">
                <a:solidFill>
                  <a:srgbClr val="0000FF"/>
                </a:solidFill>
              </a:rPr>
              <a:t>Department of Mechanical Engineering</a:t>
            </a:r>
            <a:br>
              <a:rPr lang="en-IN" sz="4600">
                <a:solidFill>
                  <a:srgbClr val="0000FF"/>
                </a:solidFill>
              </a:rPr>
            </a:br>
            <a:r>
              <a:rPr b="1" lang="en-IN" sz="4600">
                <a:solidFill>
                  <a:srgbClr val="C00000"/>
                </a:solidFill>
              </a:rPr>
              <a:t>Indian Institute of Technology Tirupati</a:t>
            </a:r>
            <a:endParaRPr b="1" sz="4600">
              <a:solidFill>
                <a:srgbClr val="C00000"/>
              </a:solidFill>
            </a:endParaRPr>
          </a:p>
        </p:txBody>
      </p:sp>
      <p:sp>
        <p:nvSpPr>
          <p:cNvPr id="89" name="Google Shape;89;p13"/>
          <p:cNvSpPr txBox="1"/>
          <p:nvPr>
            <p:ph idx="1" type="subTitle"/>
          </p:nvPr>
        </p:nvSpPr>
        <p:spPr>
          <a:xfrm>
            <a:off x="221453" y="1710717"/>
            <a:ext cx="11750411" cy="81966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None/>
            </a:pPr>
            <a:r>
              <a:rPr lang="en-IN" sz="5600"/>
              <a:t>B. Tech Final Year Project Presentation</a:t>
            </a:r>
            <a:endParaRPr sz="5600"/>
          </a:p>
        </p:txBody>
      </p:sp>
      <p:pic>
        <p:nvPicPr>
          <p:cNvPr id="90" name="Google Shape;90;p13"/>
          <p:cNvPicPr preferRelativeResize="0"/>
          <p:nvPr/>
        </p:nvPicPr>
        <p:blipFill rotWithShape="1">
          <a:blip r:embed="rId3">
            <a:alphaModFix/>
          </a:blip>
          <a:srcRect b="10649" l="10959" r="10136" t="13872"/>
          <a:stretch/>
        </p:blipFill>
        <p:spPr>
          <a:xfrm>
            <a:off x="221456" y="254000"/>
            <a:ext cx="2047612" cy="1343894"/>
          </a:xfrm>
          <a:prstGeom prst="rect">
            <a:avLst/>
          </a:prstGeom>
          <a:noFill/>
          <a:ln>
            <a:noFill/>
          </a:ln>
        </p:spPr>
      </p:pic>
      <p:sp>
        <p:nvSpPr>
          <p:cNvPr id="91" name="Google Shape;91;p13"/>
          <p:cNvSpPr txBox="1"/>
          <p:nvPr/>
        </p:nvSpPr>
        <p:spPr>
          <a:xfrm>
            <a:off x="407722" y="2695459"/>
            <a:ext cx="11564143"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500">
                <a:solidFill>
                  <a:srgbClr val="00B050"/>
                </a:solidFill>
                <a:latin typeface="Calibri"/>
                <a:ea typeface="Calibri"/>
                <a:cs typeface="Calibri"/>
                <a:sym typeface="Calibri"/>
              </a:rPr>
              <a:t>DESIGN AND FABRICATION OF EXPERIMENT FOR DYNAMIC ANALYSIS OF MECHANISMS</a:t>
            </a:r>
            <a:endParaRPr/>
          </a:p>
        </p:txBody>
      </p:sp>
      <p:sp>
        <p:nvSpPr>
          <p:cNvPr id="92" name="Google Shape;92;p13"/>
          <p:cNvSpPr txBox="1"/>
          <p:nvPr/>
        </p:nvSpPr>
        <p:spPr>
          <a:xfrm>
            <a:off x="407722" y="4395683"/>
            <a:ext cx="5925000" cy="17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Aakash</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ME16B001</a:t>
            </a:r>
            <a:r>
              <a:rPr b="0" i="0" lang="en-IN" sz="36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a:t>
            </a:r>
            <a:r>
              <a:rPr lang="en-IN" sz="3600">
                <a:solidFill>
                  <a:schemeClr val="dk1"/>
                </a:solidFill>
                <a:latin typeface="Calibri"/>
                <a:ea typeface="Calibri"/>
                <a:cs typeface="Calibri"/>
                <a:sym typeface="Calibri"/>
              </a:rPr>
              <a:t>.</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Akhil</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ME16B003</a:t>
            </a:r>
            <a:r>
              <a:rPr b="0" i="0" lang="en-IN"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93" name="Google Shape;93;p13"/>
          <p:cNvSpPr txBox="1"/>
          <p:nvPr/>
        </p:nvSpPr>
        <p:spPr>
          <a:xfrm>
            <a:off x="5854100" y="4395675"/>
            <a:ext cx="5925000" cy="118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700" u="none" cap="none" strike="noStrike">
                <a:solidFill>
                  <a:schemeClr val="dk1"/>
                </a:solidFill>
                <a:latin typeface="Calibri"/>
                <a:ea typeface="Calibri"/>
                <a:cs typeface="Calibri"/>
                <a:sym typeface="Calibri"/>
              </a:rPr>
              <a:t>Supervised by</a:t>
            </a:r>
            <a:endParaRPr/>
          </a:p>
          <a:p>
            <a:pPr indent="-342900" lvl="0" marL="342900" marR="0" rtl="0" algn="l">
              <a:spcBef>
                <a:spcPts val="0"/>
              </a:spcBef>
              <a:spcAft>
                <a:spcPts val="0"/>
              </a:spcAft>
              <a:buClr>
                <a:schemeClr val="dk1"/>
              </a:buClr>
              <a:buSzPts val="2700"/>
              <a:buFont typeface="Calibri"/>
              <a:buAutoNum type="arabicPeriod"/>
            </a:pPr>
            <a:r>
              <a:rPr b="0" i="0" lang="en-IN" sz="2700" u="none" cap="none" strike="noStrike">
                <a:solidFill>
                  <a:schemeClr val="dk1"/>
                </a:solidFill>
                <a:latin typeface="Calibri"/>
                <a:ea typeface="Calibri"/>
                <a:cs typeface="Calibri"/>
                <a:sym typeface="Calibri"/>
              </a:rPr>
              <a:t>Dr. </a:t>
            </a:r>
            <a:r>
              <a:rPr lang="en-IN" sz="2700">
                <a:solidFill>
                  <a:schemeClr val="dk1"/>
                </a:solidFill>
                <a:latin typeface="Calibri"/>
                <a:ea typeface="Calibri"/>
                <a:cs typeface="Calibri"/>
                <a:sym typeface="Calibri"/>
              </a:rPr>
              <a:t>Sriram Sundar</a:t>
            </a:r>
            <a:r>
              <a:rPr b="0" i="0" lang="en-IN" sz="2700" u="none" cap="none" strike="noStrike">
                <a:solidFill>
                  <a:schemeClr val="dk1"/>
                </a:solidFill>
                <a:latin typeface="Calibri"/>
                <a:ea typeface="Calibri"/>
                <a:cs typeface="Calibri"/>
                <a:sym typeface="Calibri"/>
              </a:rPr>
              <a:t>, Assistant Prof of ME</a:t>
            </a:r>
            <a:endParaRPr b="0" i="0" sz="2700" u="none" cap="none" strike="noStrike">
              <a:solidFill>
                <a:schemeClr val="dk1"/>
              </a:solidFill>
              <a:latin typeface="Calibri"/>
              <a:ea typeface="Calibri"/>
              <a:cs typeface="Calibri"/>
              <a:sym typeface="Calibri"/>
            </a:endParaRPr>
          </a:p>
        </p:txBody>
      </p:sp>
      <p:sp>
        <p:nvSpPr>
          <p:cNvPr id="94" name="Google Shape;94;p13"/>
          <p:cNvSpPr txBox="1"/>
          <p:nvPr/>
        </p:nvSpPr>
        <p:spPr>
          <a:xfrm>
            <a:off x="221454" y="6150001"/>
            <a:ext cx="11750411"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000" u="none" cap="none" strike="noStrike">
                <a:solidFill>
                  <a:schemeClr val="dk1"/>
                </a:solidFill>
                <a:latin typeface="Calibri"/>
                <a:ea typeface="Calibri"/>
                <a:cs typeface="Calibri"/>
                <a:sym typeface="Calibri"/>
              </a:rPr>
              <a:t>Date: </a:t>
            </a:r>
            <a:r>
              <a:rPr b="1" lang="en-IN" sz="3000">
                <a:solidFill>
                  <a:schemeClr val="dk1"/>
                </a:solidFill>
                <a:latin typeface="Calibri"/>
                <a:ea typeface="Calibri"/>
                <a:cs typeface="Calibri"/>
                <a:sym typeface="Calibri"/>
              </a:rPr>
              <a:t>11</a:t>
            </a:r>
            <a:r>
              <a:rPr b="1" i="0" lang="en-IN" sz="3000" u="none" cap="none" strike="noStrike">
                <a:solidFill>
                  <a:schemeClr val="dk1"/>
                </a:solidFill>
                <a:latin typeface="Calibri"/>
                <a:ea typeface="Calibri"/>
                <a:cs typeface="Calibri"/>
                <a:sym typeface="Calibri"/>
              </a:rPr>
              <a:t>-</a:t>
            </a:r>
            <a:r>
              <a:rPr b="1" lang="en-IN" sz="3000">
                <a:solidFill>
                  <a:schemeClr val="dk1"/>
                </a:solidFill>
                <a:latin typeface="Calibri"/>
                <a:ea typeface="Calibri"/>
                <a:cs typeface="Calibri"/>
                <a:sym typeface="Calibri"/>
              </a:rPr>
              <a:t>Mar</a:t>
            </a:r>
            <a:r>
              <a:rPr b="1" i="0" lang="en-IN" sz="3000" u="none" cap="none" strike="noStrike">
                <a:solidFill>
                  <a:schemeClr val="dk1"/>
                </a:solidFill>
                <a:latin typeface="Calibri"/>
                <a:ea typeface="Calibri"/>
                <a:cs typeface="Calibri"/>
                <a:sym typeface="Calibri"/>
              </a:rPr>
              <a:t>-20</a:t>
            </a:r>
            <a:r>
              <a:rPr b="1" lang="en-IN" sz="3000">
                <a:solidFill>
                  <a:schemeClr val="dk1"/>
                </a:solidFill>
                <a:latin typeface="Calibri"/>
                <a:ea typeface="Calibri"/>
                <a:cs typeface="Calibri"/>
                <a:sym typeface="Calibri"/>
              </a:rPr>
              <a:t>20</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Conclusions</a:t>
            </a:r>
            <a:endParaRPr/>
          </a:p>
        </p:txBody>
      </p:sp>
      <p:sp>
        <p:nvSpPr>
          <p:cNvPr id="213" name="Google Shape;213;p22"/>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Full fledged CAD model of the mechanism was created considering all the manufacturing challenges (Design for manufacturing).</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All the required raw material were procured</a:t>
            </a:r>
            <a:endParaRPr/>
          </a:p>
          <a:p>
            <a:pPr indent="0" lvl="0" marL="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Rotary</a:t>
            </a:r>
            <a:r>
              <a:rPr lang="en-IN"/>
              <a:t> encoders were </a:t>
            </a:r>
            <a:r>
              <a:rPr lang="en-IN"/>
              <a:t>tested</a:t>
            </a:r>
            <a:r>
              <a:rPr lang="en-IN"/>
              <a:t> for </a:t>
            </a:r>
            <a:r>
              <a:rPr lang="en-IN"/>
              <a:t>angle</a:t>
            </a:r>
            <a:r>
              <a:rPr lang="en-IN"/>
              <a:t> measurement using Arduino.</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The base frame has been assembled while manufacturing and assembly of the links is in process.</a:t>
            </a:r>
            <a:endParaRPr/>
          </a:p>
          <a:p>
            <a:pPr indent="0" lvl="0" marL="0" rtl="0" algn="l">
              <a:lnSpc>
                <a:spcPct val="90000"/>
              </a:lnSpc>
              <a:spcBef>
                <a:spcPts val="0"/>
              </a:spcBef>
              <a:spcAft>
                <a:spcPts val="0"/>
              </a:spcAft>
              <a:buClr>
                <a:schemeClr val="dk1"/>
              </a:buClr>
              <a:buSzPts val="2800"/>
              <a:buNone/>
            </a:pPr>
            <a:r>
              <a:t/>
            </a:r>
            <a:endParaRPr/>
          </a:p>
        </p:txBody>
      </p:sp>
      <p:sp>
        <p:nvSpPr>
          <p:cNvPr id="214" name="Google Shape;214;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5" name="Google Shape;215;p22"/>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16" name="Google Shape;216;p22"/>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17" name="Google Shape;217;p22"/>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3"/>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Future Work</a:t>
            </a:r>
            <a:endParaRPr/>
          </a:p>
        </p:txBody>
      </p:sp>
      <p:sp>
        <p:nvSpPr>
          <p:cNvPr id="223" name="Google Shape;223;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4" name="Google Shape;224;p23"/>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25" name="Google Shape;225;p23"/>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26" name="Google Shape;226;p23"/>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227" name="Google Shape;227;p23"/>
          <p:cNvGrpSpPr/>
          <p:nvPr/>
        </p:nvGrpSpPr>
        <p:grpSpPr>
          <a:xfrm>
            <a:off x="7509568" y="1586327"/>
            <a:ext cx="4407490" cy="4643951"/>
            <a:chOff x="5632317" y="1189775"/>
            <a:chExt cx="3305700" cy="3483050"/>
          </a:xfrm>
        </p:grpSpPr>
        <p:sp>
          <p:nvSpPr>
            <p:cNvPr id="228" name="Google Shape;228;p23"/>
            <p:cNvSpPr/>
            <p:nvPr/>
          </p:nvSpPr>
          <p:spPr>
            <a:xfrm>
              <a:off x="5632317" y="1189775"/>
              <a:ext cx="3305700" cy="669000"/>
            </a:xfrm>
            <a:prstGeom prst="chevron">
              <a:avLst>
                <a:gd fmla="val 50000" name="adj"/>
              </a:avLst>
            </a:prstGeom>
            <a:solidFill>
              <a:srgbClr val="249C90"/>
            </a:solidFill>
            <a:ln>
              <a:noFill/>
            </a:ln>
          </p:spPr>
          <p:txBody>
            <a:bodyPr anchorCtr="0" anchor="ctr" bIns="121900" lIns="121900" spcFirstLastPara="1" rIns="121900" wrap="square" tIns="121900">
              <a:noAutofit/>
            </a:bodyPr>
            <a:lstStyle/>
            <a:p>
              <a:pPr indent="457200" lvl="0" marL="457200" rtl="0" algn="l">
                <a:spcBef>
                  <a:spcPts val="0"/>
                </a:spcBef>
                <a:spcAft>
                  <a:spcPts val="0"/>
                </a:spcAft>
                <a:buNone/>
              </a:pPr>
              <a:r>
                <a:rPr lang="en-IN" sz="2400">
                  <a:solidFill>
                    <a:srgbClr val="FFFFFF"/>
                  </a:solidFill>
                  <a:latin typeface="Calibri"/>
                  <a:ea typeface="Calibri"/>
                  <a:cs typeface="Calibri"/>
                  <a:sym typeface="Calibri"/>
                </a:rPr>
                <a:t>Documentation</a:t>
              </a:r>
              <a:endParaRPr sz="2400">
                <a:solidFill>
                  <a:srgbClr val="FFFFFF"/>
                </a:solidFill>
                <a:latin typeface="Calibri"/>
                <a:ea typeface="Calibri"/>
                <a:cs typeface="Calibri"/>
                <a:sym typeface="Calibri"/>
              </a:endParaRPr>
            </a:p>
          </p:txBody>
        </p:sp>
        <p:sp>
          <p:nvSpPr>
            <p:cNvPr id="229" name="Google Shape;229;p23"/>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Creation of experiment manual and documentation.</a:t>
              </a:r>
              <a:endParaRPr sz="2400">
                <a:latin typeface="Calibri"/>
                <a:ea typeface="Calibri"/>
                <a:cs typeface="Calibri"/>
                <a:sym typeface="Calibri"/>
              </a:endParaRPr>
            </a:p>
          </p:txBody>
        </p:sp>
      </p:grpSp>
      <p:grpSp>
        <p:nvGrpSpPr>
          <p:cNvPr id="230" name="Google Shape;230;p23"/>
          <p:cNvGrpSpPr/>
          <p:nvPr/>
        </p:nvGrpSpPr>
        <p:grpSpPr>
          <a:xfrm>
            <a:off x="3925507" y="1586327"/>
            <a:ext cx="4407490" cy="4643951"/>
            <a:chOff x="2944204" y="1189775"/>
            <a:chExt cx="3305700" cy="3483050"/>
          </a:xfrm>
        </p:grpSpPr>
        <p:sp>
          <p:nvSpPr>
            <p:cNvPr id="231" name="Google Shape;231;p23"/>
            <p:cNvSpPr/>
            <p:nvPr/>
          </p:nvSpPr>
          <p:spPr>
            <a:xfrm>
              <a:off x="2944204" y="1189775"/>
              <a:ext cx="33057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Testing</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IN" sz="2400">
                  <a:solidFill>
                    <a:srgbClr val="FFFFFF"/>
                  </a:solidFill>
                  <a:latin typeface="Calibri"/>
                  <a:ea typeface="Calibri"/>
                  <a:cs typeface="Calibri"/>
                  <a:sym typeface="Calibri"/>
                </a:rPr>
                <a:t>(10</a:t>
              </a:r>
              <a:r>
                <a:rPr baseline="30000" lang="en-IN" sz="2400">
                  <a:solidFill>
                    <a:srgbClr val="FFFFFF"/>
                  </a:solidFill>
                  <a:latin typeface="Calibri"/>
                  <a:ea typeface="Calibri"/>
                  <a:cs typeface="Calibri"/>
                  <a:sym typeface="Calibri"/>
                </a:rPr>
                <a:t>th </a:t>
              </a:r>
              <a:r>
                <a:rPr lang="en-IN" sz="2400">
                  <a:solidFill>
                    <a:srgbClr val="FFFFFF"/>
                  </a:solidFill>
                  <a:latin typeface="Calibri"/>
                  <a:ea typeface="Calibri"/>
                  <a:cs typeface="Calibri"/>
                  <a:sym typeface="Calibri"/>
                </a:rPr>
                <a:t>April)</a:t>
              </a:r>
              <a:endParaRPr sz="2400">
                <a:solidFill>
                  <a:srgbClr val="FFFFFF"/>
                </a:solidFill>
                <a:latin typeface="Calibri"/>
                <a:ea typeface="Calibri"/>
                <a:cs typeface="Calibri"/>
                <a:sym typeface="Calibri"/>
              </a:endParaRPr>
            </a:p>
          </p:txBody>
        </p:sp>
        <p:sp>
          <p:nvSpPr>
            <p:cNvPr id="232" name="Google Shape;232;p23"/>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solidFill>
                    <a:schemeClr val="dk1"/>
                  </a:solidFill>
                  <a:latin typeface="Calibri"/>
                  <a:ea typeface="Calibri"/>
                  <a:cs typeface="Calibri"/>
                  <a:sym typeface="Calibri"/>
                </a:rPr>
                <a:t>Experimentation, testing and validation.</a:t>
              </a:r>
              <a:endParaRPr sz="2400">
                <a:solidFill>
                  <a:schemeClr val="dk1"/>
                </a:solidFill>
                <a:latin typeface="Calibri"/>
                <a:ea typeface="Calibri"/>
                <a:cs typeface="Calibri"/>
                <a:sym typeface="Calibri"/>
              </a:endParaRPr>
            </a:p>
            <a:p>
              <a:pPr indent="-381000" lvl="0" marL="457200" rtl="0" algn="l">
                <a:lnSpc>
                  <a:spcPct val="115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Design changes if required</a:t>
              </a:r>
              <a:endParaRPr sz="2400">
                <a:solidFill>
                  <a:schemeClr val="dk1"/>
                </a:solidFill>
                <a:latin typeface="Calibri"/>
                <a:ea typeface="Calibri"/>
                <a:cs typeface="Calibri"/>
                <a:sym typeface="Calibri"/>
              </a:endParaRPr>
            </a:p>
          </p:txBody>
        </p:sp>
      </p:grpSp>
      <p:grpSp>
        <p:nvGrpSpPr>
          <p:cNvPr id="233" name="Google Shape;233;p23"/>
          <p:cNvGrpSpPr/>
          <p:nvPr/>
        </p:nvGrpSpPr>
        <p:grpSpPr>
          <a:xfrm>
            <a:off x="230440" y="1586627"/>
            <a:ext cx="4480799" cy="4643661"/>
            <a:chOff x="0" y="1189989"/>
            <a:chExt cx="3546900" cy="3482833"/>
          </a:xfrm>
        </p:grpSpPr>
        <p:sp>
          <p:nvSpPr>
            <p:cNvPr id="234" name="Google Shape;234;p23"/>
            <p:cNvSpPr/>
            <p:nvPr/>
          </p:nvSpPr>
          <p:spPr>
            <a:xfrm>
              <a:off x="0" y="1189989"/>
              <a:ext cx="35469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Fabrication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IN" sz="2400">
                  <a:solidFill>
                    <a:srgbClr val="FFFFFF"/>
                  </a:solidFill>
                  <a:latin typeface="Calibri"/>
                  <a:ea typeface="Calibri"/>
                  <a:cs typeface="Calibri"/>
                  <a:sym typeface="Calibri"/>
                </a:rPr>
                <a:t>(31</a:t>
              </a:r>
              <a:r>
                <a:rPr baseline="30000" lang="en-IN" sz="2400">
                  <a:solidFill>
                    <a:srgbClr val="FFFFFF"/>
                  </a:solidFill>
                  <a:latin typeface="Calibri"/>
                  <a:ea typeface="Calibri"/>
                  <a:cs typeface="Calibri"/>
                  <a:sym typeface="Calibri"/>
                </a:rPr>
                <a:t>st</a:t>
              </a:r>
              <a:r>
                <a:rPr lang="en-IN" sz="2400">
                  <a:solidFill>
                    <a:srgbClr val="FFFFFF"/>
                  </a:solidFill>
                  <a:latin typeface="Calibri"/>
                  <a:ea typeface="Calibri"/>
                  <a:cs typeface="Calibri"/>
                  <a:sym typeface="Calibri"/>
                </a:rPr>
                <a:t> March)</a:t>
              </a:r>
              <a:endParaRPr sz="2400">
                <a:solidFill>
                  <a:srgbClr val="FFFFFF"/>
                </a:solidFill>
                <a:latin typeface="Calibri"/>
                <a:ea typeface="Calibri"/>
                <a:cs typeface="Calibri"/>
                <a:sym typeface="Calibri"/>
              </a:endParaRPr>
            </a:p>
          </p:txBody>
        </p:sp>
        <p:sp>
          <p:nvSpPr>
            <p:cNvPr id="235" name="Google Shape;235;p23"/>
            <p:cNvSpPr txBox="1"/>
            <p:nvPr/>
          </p:nvSpPr>
          <p:spPr>
            <a:xfrm>
              <a:off x="364272" y="2057122"/>
              <a:ext cx="2527200" cy="2615700"/>
            </a:xfrm>
            <a:prstGeom prst="rect">
              <a:avLst/>
            </a:prstGeom>
            <a:noFill/>
            <a:ln>
              <a:noFill/>
            </a:ln>
          </p:spPr>
          <p:txBody>
            <a:bodyPr anchorCtr="0" anchor="t" bIns="121900" lIns="121900" spcFirstLastPara="1" rIns="121900" wrap="square" tIns="121900">
              <a:noAutofit/>
            </a:bodyPr>
            <a:lstStyle/>
            <a:p>
              <a:pPr indent="-381000" lvl="0" marL="914400" rtl="0" algn="l">
                <a:lnSpc>
                  <a:spcPct val="115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F</a:t>
              </a:r>
              <a:r>
                <a:rPr lang="en-IN" sz="2400">
                  <a:solidFill>
                    <a:schemeClr val="dk1"/>
                  </a:solidFill>
                  <a:latin typeface="Calibri"/>
                  <a:ea typeface="Calibri"/>
                  <a:cs typeface="Calibri"/>
                  <a:sym typeface="Calibri"/>
                </a:rPr>
                <a:t>abrication and assembly of links.</a:t>
              </a:r>
              <a:endParaRPr sz="2400">
                <a:solidFill>
                  <a:schemeClr val="dk1"/>
                </a:solidFill>
                <a:latin typeface="Calibri"/>
                <a:ea typeface="Calibri"/>
                <a:cs typeface="Calibri"/>
                <a:sym typeface="Calibri"/>
              </a:endParaRPr>
            </a:p>
            <a:p>
              <a:pPr indent="-381000" lvl="0" marL="914400" rtl="0" algn="l">
                <a:lnSpc>
                  <a:spcPct val="115000"/>
                </a:lnSpc>
                <a:spcBef>
                  <a:spcPts val="0"/>
                </a:spcBef>
                <a:spcAft>
                  <a:spcPts val="0"/>
                </a:spcAft>
                <a:buClr>
                  <a:schemeClr val="dk1"/>
                </a:buClr>
                <a:buSzPts val="2400"/>
                <a:buFont typeface="Calibri"/>
                <a:buChar char="●"/>
              </a:pPr>
              <a:r>
                <a:rPr lang="en-IN" sz="2400">
                  <a:solidFill>
                    <a:schemeClr val="dk1"/>
                  </a:solidFill>
                  <a:latin typeface="Calibri"/>
                  <a:ea typeface="Calibri"/>
                  <a:cs typeface="Calibri"/>
                  <a:sym typeface="Calibri"/>
                </a:rPr>
                <a:t>Integration of encoders and other electronics</a:t>
              </a:r>
              <a:endParaRPr sz="2400">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References</a:t>
            </a:r>
            <a:endParaRPr/>
          </a:p>
        </p:txBody>
      </p:sp>
      <p:sp>
        <p:nvSpPr>
          <p:cNvPr id="241" name="Google Shape;241;p24"/>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AutoNum type="arabicPeriod"/>
            </a:pPr>
            <a:r>
              <a:rPr lang="en-IN"/>
              <a:t>A. Ghosh and A. K. Mallik, Theory of mechanisms and machines. Affiliated East-West Press Private Limited, 2002.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AutoNum type="arabicPeriod"/>
            </a:pPr>
            <a:r>
              <a:rPr lang="en-IN"/>
              <a:t>R. L. Norton, Kinematics and dynamics of machinery. McGraw-Hill Higher Education, 2011.</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AutoNum type="arabicPeriod"/>
            </a:pPr>
            <a:r>
              <a:rPr lang="en-IN"/>
              <a:t>J. J. Uicker, G. R. Pennock, J. E. Shigley, et al., Theory of machines and mechanisms, volume 1. Oxford University Press New York, NY, 2011.</a:t>
            </a:r>
            <a:endParaRPr/>
          </a:p>
          <a:p>
            <a:pPr indent="0" lvl="0" marL="0" rtl="0" algn="l">
              <a:lnSpc>
                <a:spcPct val="90000"/>
              </a:lnSpc>
              <a:spcBef>
                <a:spcPts val="0"/>
              </a:spcBef>
              <a:spcAft>
                <a:spcPts val="0"/>
              </a:spcAft>
              <a:buClr>
                <a:schemeClr val="dk1"/>
              </a:buClr>
              <a:buSzPts val="2800"/>
              <a:buNone/>
            </a:pPr>
            <a:r>
              <a:t/>
            </a:r>
            <a:endParaRPr/>
          </a:p>
        </p:txBody>
      </p:sp>
      <p:sp>
        <p:nvSpPr>
          <p:cNvPr id="242" name="Google Shape;242;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43" name="Google Shape;243;p2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44" name="Google Shape;244;p24"/>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45" name="Google Shape;245;p2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5479200" y="2856750"/>
            <a:ext cx="1233600" cy="114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END</a:t>
            </a:r>
            <a:endParaRPr/>
          </a:p>
        </p:txBody>
      </p:sp>
      <p:sp>
        <p:nvSpPr>
          <p:cNvPr id="252" name="Google Shape;252;p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6" name="Shape 256"/>
        <p:cNvGrpSpPr/>
        <p:nvPr/>
      </p:nvGrpSpPr>
      <p:grpSpPr>
        <a:xfrm>
          <a:off x="0" y="0"/>
          <a:ext cx="0" cy="0"/>
          <a:chOff x="0" y="0"/>
          <a:chExt cx="0" cy="0"/>
        </a:xfrm>
      </p:grpSpPr>
      <p:sp>
        <p:nvSpPr>
          <p:cNvPr id="257" name="Google Shape;257;p2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Mathematical Formulation</a:t>
            </a:r>
            <a:endParaRPr/>
          </a:p>
        </p:txBody>
      </p:sp>
      <p:sp>
        <p:nvSpPr>
          <p:cNvPr id="258" name="Google Shape;258;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259" name="Google Shape;259;p2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60" name="Google Shape;260;p2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61" name="Google Shape;261;p2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262" name="Google Shape;262;p26"/>
          <p:cNvSpPr txBox="1"/>
          <p:nvPr/>
        </p:nvSpPr>
        <p:spPr>
          <a:xfrm>
            <a:off x="5231175" y="986900"/>
            <a:ext cx="2519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latin typeface="Calibri"/>
                <a:ea typeface="Calibri"/>
                <a:cs typeface="Calibri"/>
                <a:sym typeface="Calibri"/>
              </a:rPr>
              <a:t>Kinematics analysis</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63" name="Google Shape;263;p26"/>
          <p:cNvPicPr preferRelativeResize="0"/>
          <p:nvPr/>
        </p:nvPicPr>
        <p:blipFill>
          <a:blip r:embed="rId4">
            <a:alphaModFix/>
          </a:blip>
          <a:stretch>
            <a:fillRect/>
          </a:stretch>
        </p:blipFill>
        <p:spPr>
          <a:xfrm>
            <a:off x="5317925" y="3162901"/>
            <a:ext cx="2028825" cy="419100"/>
          </a:xfrm>
          <a:prstGeom prst="rect">
            <a:avLst/>
          </a:prstGeom>
          <a:noFill/>
          <a:ln>
            <a:noFill/>
          </a:ln>
        </p:spPr>
      </p:pic>
      <p:pic>
        <p:nvPicPr>
          <p:cNvPr id="264" name="Google Shape;264;p26"/>
          <p:cNvPicPr preferRelativeResize="0"/>
          <p:nvPr/>
        </p:nvPicPr>
        <p:blipFill>
          <a:blip r:embed="rId5">
            <a:alphaModFix/>
          </a:blip>
          <a:stretch>
            <a:fillRect/>
          </a:stretch>
        </p:blipFill>
        <p:spPr>
          <a:xfrm>
            <a:off x="9020913" y="1964401"/>
            <a:ext cx="1809750" cy="409575"/>
          </a:xfrm>
          <a:prstGeom prst="rect">
            <a:avLst/>
          </a:prstGeom>
          <a:noFill/>
          <a:ln>
            <a:noFill/>
          </a:ln>
        </p:spPr>
      </p:pic>
      <p:pic>
        <p:nvPicPr>
          <p:cNvPr id="265" name="Google Shape;265;p26"/>
          <p:cNvPicPr preferRelativeResize="0"/>
          <p:nvPr/>
        </p:nvPicPr>
        <p:blipFill>
          <a:blip r:embed="rId6">
            <a:alphaModFix/>
          </a:blip>
          <a:stretch>
            <a:fillRect/>
          </a:stretch>
        </p:blipFill>
        <p:spPr>
          <a:xfrm>
            <a:off x="5356600" y="1964388"/>
            <a:ext cx="1543050" cy="400050"/>
          </a:xfrm>
          <a:prstGeom prst="rect">
            <a:avLst/>
          </a:prstGeom>
          <a:noFill/>
          <a:ln>
            <a:noFill/>
          </a:ln>
        </p:spPr>
      </p:pic>
      <p:pic>
        <p:nvPicPr>
          <p:cNvPr id="266" name="Google Shape;266;p26"/>
          <p:cNvPicPr preferRelativeResize="0"/>
          <p:nvPr/>
        </p:nvPicPr>
        <p:blipFill>
          <a:blip r:embed="rId7">
            <a:alphaModFix/>
          </a:blip>
          <a:stretch>
            <a:fillRect/>
          </a:stretch>
        </p:blipFill>
        <p:spPr>
          <a:xfrm>
            <a:off x="5317925" y="2563638"/>
            <a:ext cx="2409825" cy="400050"/>
          </a:xfrm>
          <a:prstGeom prst="rect">
            <a:avLst/>
          </a:prstGeom>
          <a:noFill/>
          <a:ln>
            <a:noFill/>
          </a:ln>
        </p:spPr>
      </p:pic>
      <p:sp>
        <p:nvSpPr>
          <p:cNvPr id="267" name="Google Shape;267;p26"/>
          <p:cNvSpPr txBox="1"/>
          <p:nvPr/>
        </p:nvSpPr>
        <p:spPr>
          <a:xfrm>
            <a:off x="1812750" y="6457800"/>
            <a:ext cx="8418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there may be missing steps and common notations for the sake of brevity. Refer to report for completeness.</a:t>
            </a:r>
            <a:endParaRPr>
              <a:latin typeface="Calibri"/>
              <a:ea typeface="Calibri"/>
              <a:cs typeface="Calibri"/>
              <a:sym typeface="Calibri"/>
            </a:endParaRPr>
          </a:p>
        </p:txBody>
      </p:sp>
      <p:pic>
        <p:nvPicPr>
          <p:cNvPr id="268" name="Google Shape;268;p26"/>
          <p:cNvPicPr preferRelativeResize="0"/>
          <p:nvPr/>
        </p:nvPicPr>
        <p:blipFill>
          <a:blip r:embed="rId8">
            <a:alphaModFix/>
          </a:blip>
          <a:stretch>
            <a:fillRect/>
          </a:stretch>
        </p:blipFill>
        <p:spPr>
          <a:xfrm>
            <a:off x="9020913" y="2550388"/>
            <a:ext cx="2085975" cy="352425"/>
          </a:xfrm>
          <a:prstGeom prst="rect">
            <a:avLst/>
          </a:prstGeom>
          <a:noFill/>
          <a:ln>
            <a:noFill/>
          </a:ln>
        </p:spPr>
      </p:pic>
      <p:sp>
        <p:nvSpPr>
          <p:cNvPr id="269" name="Google Shape;269;p26"/>
          <p:cNvSpPr txBox="1"/>
          <p:nvPr/>
        </p:nvSpPr>
        <p:spPr>
          <a:xfrm>
            <a:off x="5231175" y="147565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Finding angular velocity (AB) and slider velocity</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70" name="Google Shape;270;p26"/>
          <p:cNvPicPr preferRelativeResize="0"/>
          <p:nvPr/>
        </p:nvPicPr>
        <p:blipFill>
          <a:blip r:embed="rId9">
            <a:alphaModFix/>
          </a:blip>
          <a:stretch>
            <a:fillRect/>
          </a:stretch>
        </p:blipFill>
        <p:spPr>
          <a:xfrm>
            <a:off x="99525" y="1243934"/>
            <a:ext cx="5131649" cy="2163065"/>
          </a:xfrm>
          <a:prstGeom prst="rect">
            <a:avLst/>
          </a:prstGeom>
          <a:noFill/>
          <a:ln>
            <a:noFill/>
          </a:ln>
        </p:spPr>
      </p:pic>
      <p:sp>
        <p:nvSpPr>
          <p:cNvPr id="271" name="Google Shape;271;p26"/>
          <p:cNvSpPr txBox="1"/>
          <p:nvPr/>
        </p:nvSpPr>
        <p:spPr>
          <a:xfrm>
            <a:off x="2418775" y="408270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Finding angular acceleration (AB) and slider acceleration</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72" name="Google Shape;272;p26"/>
          <p:cNvSpPr txBox="1"/>
          <p:nvPr/>
        </p:nvSpPr>
        <p:spPr>
          <a:xfrm>
            <a:off x="1413350" y="3407000"/>
            <a:ext cx="1943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pic>
        <p:nvPicPr>
          <p:cNvPr id="273" name="Google Shape;273;p26"/>
          <p:cNvPicPr preferRelativeResize="0"/>
          <p:nvPr/>
        </p:nvPicPr>
        <p:blipFill>
          <a:blip r:embed="rId10">
            <a:alphaModFix/>
          </a:blip>
          <a:stretch>
            <a:fillRect/>
          </a:stretch>
        </p:blipFill>
        <p:spPr>
          <a:xfrm>
            <a:off x="2418775" y="4667675"/>
            <a:ext cx="2105025" cy="390525"/>
          </a:xfrm>
          <a:prstGeom prst="rect">
            <a:avLst/>
          </a:prstGeom>
          <a:noFill/>
          <a:ln>
            <a:noFill/>
          </a:ln>
        </p:spPr>
      </p:pic>
      <p:pic>
        <p:nvPicPr>
          <p:cNvPr id="274" name="Google Shape;274;p26"/>
          <p:cNvPicPr preferRelativeResize="0"/>
          <p:nvPr/>
        </p:nvPicPr>
        <p:blipFill>
          <a:blip r:embed="rId11">
            <a:alphaModFix/>
          </a:blip>
          <a:stretch>
            <a:fillRect/>
          </a:stretch>
        </p:blipFill>
        <p:spPr>
          <a:xfrm>
            <a:off x="2452650" y="5210600"/>
            <a:ext cx="1762125" cy="400050"/>
          </a:xfrm>
          <a:prstGeom prst="rect">
            <a:avLst/>
          </a:prstGeom>
          <a:noFill/>
          <a:ln>
            <a:noFill/>
          </a:ln>
        </p:spPr>
      </p:pic>
      <p:pic>
        <p:nvPicPr>
          <p:cNvPr id="275" name="Google Shape;275;p26"/>
          <p:cNvPicPr preferRelativeResize="0"/>
          <p:nvPr/>
        </p:nvPicPr>
        <p:blipFill>
          <a:blip r:embed="rId12">
            <a:alphaModFix/>
          </a:blip>
          <a:stretch>
            <a:fillRect/>
          </a:stretch>
        </p:blipFill>
        <p:spPr>
          <a:xfrm>
            <a:off x="2452650" y="5763050"/>
            <a:ext cx="2295525" cy="438150"/>
          </a:xfrm>
          <a:prstGeom prst="rect">
            <a:avLst/>
          </a:prstGeom>
          <a:noFill/>
          <a:ln>
            <a:noFill/>
          </a:ln>
        </p:spPr>
      </p:pic>
      <p:pic>
        <p:nvPicPr>
          <p:cNvPr id="276" name="Google Shape;276;p26"/>
          <p:cNvPicPr preferRelativeResize="0"/>
          <p:nvPr/>
        </p:nvPicPr>
        <p:blipFill>
          <a:blip r:embed="rId13">
            <a:alphaModFix/>
          </a:blip>
          <a:stretch>
            <a:fillRect/>
          </a:stretch>
        </p:blipFill>
        <p:spPr>
          <a:xfrm>
            <a:off x="6662438" y="4642425"/>
            <a:ext cx="2962275" cy="419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Mathematical Formulation</a:t>
            </a:r>
            <a:endParaRPr/>
          </a:p>
        </p:txBody>
      </p:sp>
      <p:sp>
        <p:nvSpPr>
          <p:cNvPr id="282" name="Google Shape;282;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83" name="Google Shape;283;p2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84" name="Google Shape;284;p27"/>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85" name="Google Shape;285;p2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286" name="Google Shape;286;p27"/>
          <p:cNvSpPr txBox="1"/>
          <p:nvPr/>
        </p:nvSpPr>
        <p:spPr>
          <a:xfrm>
            <a:off x="6371500" y="1205200"/>
            <a:ext cx="25191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000">
                <a:latin typeface="Calibri"/>
                <a:ea typeface="Calibri"/>
                <a:cs typeface="Calibri"/>
                <a:sym typeface="Calibri"/>
              </a:rPr>
              <a:t>Dynamic</a:t>
            </a:r>
            <a:r>
              <a:rPr lang="en-IN" sz="2000">
                <a:latin typeface="Calibri"/>
                <a:ea typeface="Calibri"/>
                <a:cs typeface="Calibri"/>
                <a:sym typeface="Calibri"/>
              </a:rPr>
              <a:t> analysis</a:t>
            </a:r>
            <a:endParaRPr sz="20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87" name="Google Shape;287;p27"/>
          <p:cNvSpPr txBox="1"/>
          <p:nvPr/>
        </p:nvSpPr>
        <p:spPr>
          <a:xfrm>
            <a:off x="1812750" y="6457800"/>
            <a:ext cx="84180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there may be missing steps and common notations for the sake of brevity. Refer to report for completeness.</a:t>
            </a:r>
            <a:endParaRPr>
              <a:latin typeface="Calibri"/>
              <a:ea typeface="Calibri"/>
              <a:cs typeface="Calibri"/>
              <a:sym typeface="Calibri"/>
            </a:endParaRPr>
          </a:p>
        </p:txBody>
      </p:sp>
      <p:sp>
        <p:nvSpPr>
          <p:cNvPr id="288" name="Google Shape;288;p27"/>
          <p:cNvSpPr txBox="1"/>
          <p:nvPr/>
        </p:nvSpPr>
        <p:spPr>
          <a:xfrm>
            <a:off x="1413350" y="3407000"/>
            <a:ext cx="19434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pic>
        <p:nvPicPr>
          <p:cNvPr id="289" name="Google Shape;289;p27"/>
          <p:cNvPicPr preferRelativeResize="0"/>
          <p:nvPr/>
        </p:nvPicPr>
        <p:blipFill>
          <a:blip r:embed="rId4">
            <a:alphaModFix/>
          </a:blip>
          <a:stretch>
            <a:fillRect/>
          </a:stretch>
        </p:blipFill>
        <p:spPr>
          <a:xfrm>
            <a:off x="186275" y="1048200"/>
            <a:ext cx="5881772" cy="2777901"/>
          </a:xfrm>
          <a:prstGeom prst="rect">
            <a:avLst/>
          </a:prstGeom>
          <a:noFill/>
          <a:ln>
            <a:noFill/>
          </a:ln>
        </p:spPr>
      </p:pic>
      <p:pic>
        <p:nvPicPr>
          <p:cNvPr id="290" name="Google Shape;290;p27"/>
          <p:cNvPicPr preferRelativeResize="0"/>
          <p:nvPr/>
        </p:nvPicPr>
        <p:blipFill>
          <a:blip r:embed="rId5">
            <a:alphaModFix/>
          </a:blip>
          <a:stretch>
            <a:fillRect/>
          </a:stretch>
        </p:blipFill>
        <p:spPr>
          <a:xfrm>
            <a:off x="6371500" y="2296700"/>
            <a:ext cx="1466850" cy="333375"/>
          </a:xfrm>
          <a:prstGeom prst="rect">
            <a:avLst/>
          </a:prstGeom>
          <a:noFill/>
          <a:ln>
            <a:noFill/>
          </a:ln>
        </p:spPr>
      </p:pic>
      <p:pic>
        <p:nvPicPr>
          <p:cNvPr id="291" name="Google Shape;291;p27"/>
          <p:cNvPicPr preferRelativeResize="0"/>
          <p:nvPr/>
        </p:nvPicPr>
        <p:blipFill>
          <a:blip r:embed="rId6">
            <a:alphaModFix/>
          </a:blip>
          <a:stretch>
            <a:fillRect/>
          </a:stretch>
        </p:blipFill>
        <p:spPr>
          <a:xfrm>
            <a:off x="6371500" y="2729113"/>
            <a:ext cx="1695450" cy="361950"/>
          </a:xfrm>
          <a:prstGeom prst="rect">
            <a:avLst/>
          </a:prstGeom>
          <a:noFill/>
          <a:ln>
            <a:noFill/>
          </a:ln>
        </p:spPr>
      </p:pic>
      <p:pic>
        <p:nvPicPr>
          <p:cNvPr id="292" name="Google Shape;292;p27"/>
          <p:cNvPicPr preferRelativeResize="0"/>
          <p:nvPr/>
        </p:nvPicPr>
        <p:blipFill>
          <a:blip r:embed="rId7">
            <a:alphaModFix/>
          </a:blip>
          <a:stretch>
            <a:fillRect/>
          </a:stretch>
        </p:blipFill>
        <p:spPr>
          <a:xfrm>
            <a:off x="6371500" y="3118813"/>
            <a:ext cx="3562350" cy="371475"/>
          </a:xfrm>
          <a:prstGeom prst="rect">
            <a:avLst/>
          </a:prstGeom>
          <a:noFill/>
          <a:ln>
            <a:noFill/>
          </a:ln>
        </p:spPr>
      </p:pic>
      <p:pic>
        <p:nvPicPr>
          <p:cNvPr id="293" name="Google Shape;293;p27"/>
          <p:cNvPicPr preferRelativeResize="0"/>
          <p:nvPr/>
        </p:nvPicPr>
        <p:blipFill>
          <a:blip r:embed="rId8">
            <a:alphaModFix/>
          </a:blip>
          <a:stretch>
            <a:fillRect/>
          </a:stretch>
        </p:blipFill>
        <p:spPr>
          <a:xfrm>
            <a:off x="2079838" y="4757450"/>
            <a:ext cx="1095375" cy="333375"/>
          </a:xfrm>
          <a:prstGeom prst="rect">
            <a:avLst/>
          </a:prstGeom>
          <a:noFill/>
          <a:ln>
            <a:noFill/>
          </a:ln>
        </p:spPr>
      </p:pic>
      <p:pic>
        <p:nvPicPr>
          <p:cNvPr id="294" name="Google Shape;294;p27"/>
          <p:cNvPicPr preferRelativeResize="0"/>
          <p:nvPr/>
        </p:nvPicPr>
        <p:blipFill>
          <a:blip r:embed="rId9">
            <a:alphaModFix/>
          </a:blip>
          <a:stretch>
            <a:fillRect/>
          </a:stretch>
        </p:blipFill>
        <p:spPr>
          <a:xfrm>
            <a:off x="2079847" y="5737988"/>
            <a:ext cx="3838575" cy="371475"/>
          </a:xfrm>
          <a:prstGeom prst="rect">
            <a:avLst/>
          </a:prstGeom>
          <a:noFill/>
          <a:ln>
            <a:noFill/>
          </a:ln>
        </p:spPr>
      </p:pic>
      <p:pic>
        <p:nvPicPr>
          <p:cNvPr id="295" name="Google Shape;295;p27"/>
          <p:cNvPicPr preferRelativeResize="0"/>
          <p:nvPr/>
        </p:nvPicPr>
        <p:blipFill>
          <a:blip r:embed="rId10">
            <a:alphaModFix/>
          </a:blip>
          <a:stretch>
            <a:fillRect/>
          </a:stretch>
        </p:blipFill>
        <p:spPr>
          <a:xfrm>
            <a:off x="2079835" y="5266763"/>
            <a:ext cx="1695450" cy="295275"/>
          </a:xfrm>
          <a:prstGeom prst="rect">
            <a:avLst/>
          </a:prstGeom>
          <a:noFill/>
          <a:ln>
            <a:noFill/>
          </a:ln>
        </p:spPr>
      </p:pic>
      <p:pic>
        <p:nvPicPr>
          <p:cNvPr id="296" name="Google Shape;296;p27"/>
          <p:cNvPicPr preferRelativeResize="0"/>
          <p:nvPr/>
        </p:nvPicPr>
        <p:blipFill>
          <a:blip r:embed="rId11">
            <a:alphaModFix/>
          </a:blip>
          <a:stretch>
            <a:fillRect/>
          </a:stretch>
        </p:blipFill>
        <p:spPr>
          <a:xfrm>
            <a:off x="7184960" y="5000638"/>
            <a:ext cx="1524000" cy="314325"/>
          </a:xfrm>
          <a:prstGeom prst="rect">
            <a:avLst/>
          </a:prstGeom>
          <a:noFill/>
          <a:ln>
            <a:noFill/>
          </a:ln>
        </p:spPr>
      </p:pic>
      <p:pic>
        <p:nvPicPr>
          <p:cNvPr id="297" name="Google Shape;297;p27"/>
          <p:cNvPicPr preferRelativeResize="0"/>
          <p:nvPr/>
        </p:nvPicPr>
        <p:blipFill>
          <a:blip r:embed="rId12">
            <a:alphaModFix/>
          </a:blip>
          <a:stretch>
            <a:fillRect/>
          </a:stretch>
        </p:blipFill>
        <p:spPr>
          <a:xfrm>
            <a:off x="7184950" y="5503725"/>
            <a:ext cx="1209675" cy="247650"/>
          </a:xfrm>
          <a:prstGeom prst="rect">
            <a:avLst/>
          </a:prstGeom>
          <a:noFill/>
          <a:ln>
            <a:noFill/>
          </a:ln>
        </p:spPr>
      </p:pic>
      <p:sp>
        <p:nvSpPr>
          <p:cNvPr id="298" name="Google Shape;298;p27"/>
          <p:cNvSpPr txBox="1"/>
          <p:nvPr/>
        </p:nvSpPr>
        <p:spPr>
          <a:xfrm>
            <a:off x="7184963" y="4287050"/>
            <a:ext cx="59973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balance for slider</a:t>
            </a:r>
            <a:endParaRPr sz="18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99" name="Google Shape;299;p27"/>
          <p:cNvSpPr txBox="1"/>
          <p:nvPr/>
        </p:nvSpPr>
        <p:spPr>
          <a:xfrm>
            <a:off x="6356325" y="1750950"/>
            <a:ext cx="37149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and torque balance for link OA</a:t>
            </a:r>
            <a:endParaRPr>
              <a:latin typeface="Calibri"/>
              <a:ea typeface="Calibri"/>
              <a:cs typeface="Calibri"/>
              <a:sym typeface="Calibri"/>
            </a:endParaRPr>
          </a:p>
        </p:txBody>
      </p:sp>
      <p:sp>
        <p:nvSpPr>
          <p:cNvPr id="300" name="Google Shape;300;p27"/>
          <p:cNvSpPr txBox="1"/>
          <p:nvPr/>
        </p:nvSpPr>
        <p:spPr>
          <a:xfrm>
            <a:off x="2079838" y="4174425"/>
            <a:ext cx="3714900" cy="4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Force and torque balance for link AB</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Kinematic Analysis</a:t>
            </a:r>
            <a:endParaRPr/>
          </a:p>
        </p:txBody>
      </p:sp>
      <p:sp>
        <p:nvSpPr>
          <p:cNvPr id="306" name="Google Shape;306;p2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07" name="Google Shape;307;p28"/>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08" name="Google Shape;308;p2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309" name="Google Shape;309;p28"/>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0" name="Google Shape;310;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1" name="Google Shape;311;p28"/>
          <p:cNvSpPr txBox="1"/>
          <p:nvPr/>
        </p:nvSpPr>
        <p:spPr>
          <a:xfrm>
            <a:off x="210525" y="910675"/>
            <a:ext cx="11842800" cy="5810700"/>
          </a:xfrm>
          <a:prstGeom prst="rect">
            <a:avLst/>
          </a:prstGeom>
          <a:noFill/>
          <a:ln>
            <a:noFill/>
          </a:ln>
        </p:spPr>
        <p:txBody>
          <a:bodyPr anchorCtr="0" anchor="t" bIns="91425" lIns="91425" spcFirstLastPara="1" rIns="91425" wrap="square" tIns="91425">
            <a:noAutofit/>
          </a:bodyPr>
          <a:lstStyle/>
          <a:p>
            <a:pPr indent="-393700" lvl="0" marL="457200" rtl="0" algn="l">
              <a:spcBef>
                <a:spcPts val="0"/>
              </a:spcBef>
              <a:spcAft>
                <a:spcPts val="0"/>
              </a:spcAft>
              <a:buSzPts val="2600"/>
              <a:buFont typeface="Calibri"/>
              <a:buChar char="●"/>
            </a:pPr>
            <a:r>
              <a:rPr lang="en-IN" sz="2600">
                <a:latin typeface="Calibri"/>
                <a:ea typeface="Calibri"/>
                <a:cs typeface="Calibri"/>
                <a:sym typeface="Calibri"/>
              </a:rPr>
              <a:t>By using Geogebra, we obtained preliminary link lengths and slider velocity profile.</a:t>
            </a:r>
            <a:endParaRPr sz="2600">
              <a:latin typeface="Calibri"/>
              <a:ea typeface="Calibri"/>
              <a:cs typeface="Calibri"/>
              <a:sym typeface="Calibri"/>
            </a:endParaRPr>
          </a:p>
          <a:p>
            <a:pPr indent="-393700" lvl="0" marL="457200" rtl="0" algn="l">
              <a:spcBef>
                <a:spcPts val="0"/>
              </a:spcBef>
              <a:spcAft>
                <a:spcPts val="0"/>
              </a:spcAft>
              <a:buSzPts val="2600"/>
              <a:buFont typeface="Calibri"/>
              <a:buChar char="●"/>
            </a:pPr>
            <a:r>
              <a:rPr lang="en-IN" sz="2600">
                <a:latin typeface="Calibri"/>
                <a:ea typeface="Calibri"/>
                <a:cs typeface="Calibri"/>
                <a:sym typeface="Calibri"/>
              </a:rPr>
              <a:t>Analysed the velocity profile by changing link lengths.</a:t>
            </a:r>
            <a:r>
              <a:rPr lang="en-IN" sz="2600">
                <a:latin typeface="Calibri"/>
                <a:ea typeface="Calibri"/>
                <a:cs typeface="Calibri"/>
                <a:sym typeface="Calibri"/>
              </a:rPr>
              <a:t> </a:t>
            </a:r>
            <a:endParaRPr sz="2600">
              <a:latin typeface="Calibri"/>
              <a:ea typeface="Calibri"/>
              <a:cs typeface="Calibri"/>
              <a:sym typeface="Calibri"/>
            </a:endParaRPr>
          </a:p>
        </p:txBody>
      </p:sp>
      <p:pic>
        <p:nvPicPr>
          <p:cNvPr id="312" name="Google Shape;312;p28"/>
          <p:cNvPicPr preferRelativeResize="0"/>
          <p:nvPr/>
        </p:nvPicPr>
        <p:blipFill>
          <a:blip r:embed="rId4">
            <a:alphaModFix/>
          </a:blip>
          <a:stretch>
            <a:fillRect/>
          </a:stretch>
        </p:blipFill>
        <p:spPr>
          <a:xfrm>
            <a:off x="2198925" y="2216851"/>
            <a:ext cx="7794150" cy="3962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Design for constant velocity</a:t>
            </a:r>
            <a:endParaRPr/>
          </a:p>
        </p:txBody>
      </p:sp>
      <p:sp>
        <p:nvSpPr>
          <p:cNvPr id="318" name="Google Shape;318;p29"/>
          <p:cNvSpPr txBox="1"/>
          <p:nvPr>
            <p:ph idx="1" type="body"/>
          </p:nvPr>
        </p:nvSpPr>
        <p:spPr>
          <a:xfrm>
            <a:off x="152392" y="910689"/>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IN"/>
              <a:t>Iteration over </a:t>
            </a:r>
            <a:r>
              <a:rPr lang="en-IN"/>
              <a:t>preliminary</a:t>
            </a:r>
            <a:r>
              <a:rPr lang="en-IN"/>
              <a:t> length ratios obtained from GeoGebra </a:t>
            </a:r>
            <a:endParaRPr/>
          </a:p>
        </p:txBody>
      </p:sp>
      <p:sp>
        <p:nvSpPr>
          <p:cNvPr id="319" name="Google Shape;319;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20" name="Google Shape;320;p29"/>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21" name="Google Shape;321;p29"/>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22" name="Google Shape;322;p29"/>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323" name="Google Shape;323;p29"/>
          <p:cNvPicPr preferRelativeResize="0"/>
          <p:nvPr/>
        </p:nvPicPr>
        <p:blipFill rotWithShape="1">
          <a:blip r:embed="rId4">
            <a:alphaModFix/>
          </a:blip>
          <a:srcRect b="1964" l="39434" r="3717" t="55511"/>
          <a:stretch/>
        </p:blipFill>
        <p:spPr>
          <a:xfrm>
            <a:off x="6107775" y="4243826"/>
            <a:ext cx="6180286" cy="2599300"/>
          </a:xfrm>
          <a:prstGeom prst="rect">
            <a:avLst/>
          </a:prstGeom>
          <a:noFill/>
          <a:ln>
            <a:noFill/>
          </a:ln>
        </p:spPr>
      </p:pic>
      <p:pic>
        <p:nvPicPr>
          <p:cNvPr id="324" name="Google Shape;324;p29"/>
          <p:cNvPicPr preferRelativeResize="0"/>
          <p:nvPr/>
        </p:nvPicPr>
        <p:blipFill rotWithShape="1">
          <a:blip r:embed="rId5">
            <a:alphaModFix/>
          </a:blip>
          <a:srcRect b="2875" l="38988" r="8096" t="57069"/>
          <a:stretch/>
        </p:blipFill>
        <p:spPr>
          <a:xfrm>
            <a:off x="0" y="4243825"/>
            <a:ext cx="6107775" cy="2599300"/>
          </a:xfrm>
          <a:prstGeom prst="rect">
            <a:avLst/>
          </a:prstGeom>
          <a:noFill/>
          <a:ln>
            <a:noFill/>
          </a:ln>
        </p:spPr>
      </p:pic>
      <p:graphicFrame>
        <p:nvGraphicFramePr>
          <p:cNvPr id="325" name="Google Shape;325;p29"/>
          <p:cNvGraphicFramePr/>
          <p:nvPr/>
        </p:nvGraphicFramePr>
        <p:xfrm>
          <a:off x="7241225" y="2462563"/>
          <a:ext cx="3000000" cy="3000000"/>
        </p:xfrm>
        <a:graphic>
          <a:graphicData uri="http://schemas.openxmlformats.org/drawingml/2006/table">
            <a:tbl>
              <a:tblPr>
                <a:noFill/>
                <a:tableStyleId>{1A1CF472-2399-4D42-B0E7-AD0EA9E20354}</a:tableStyleId>
              </a:tblPr>
              <a:tblGrid>
                <a:gridCol w="732450"/>
                <a:gridCol w="732450"/>
                <a:gridCol w="732450"/>
                <a:gridCol w="732450"/>
              </a:tblGrid>
              <a:tr h="457600">
                <a:tc>
                  <a:txBody>
                    <a:bodyPr/>
                    <a:lstStyle/>
                    <a:p>
                      <a:pPr indent="0" lvl="0" marL="0" rtl="0" algn="ctr">
                        <a:lnSpc>
                          <a:spcPct val="115000"/>
                        </a:lnSpc>
                        <a:spcBef>
                          <a:spcPts val="0"/>
                        </a:spcBef>
                        <a:spcAft>
                          <a:spcPts val="0"/>
                        </a:spcAft>
                        <a:buNone/>
                      </a:pPr>
                      <a:r>
                        <a:rPr lang="en-IN" sz="1800"/>
                        <a:t>OA</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AB</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CD</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AC</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7600">
                <a:tc>
                  <a:txBody>
                    <a:bodyPr/>
                    <a:lstStyle/>
                    <a:p>
                      <a:pPr indent="0" lvl="0" marL="0" rtl="0" algn="ctr">
                        <a:lnSpc>
                          <a:spcPct val="115000"/>
                        </a:lnSpc>
                        <a:spcBef>
                          <a:spcPts val="0"/>
                        </a:spcBef>
                        <a:spcAft>
                          <a:spcPts val="0"/>
                        </a:spcAft>
                        <a:buNone/>
                      </a:pPr>
                      <a:r>
                        <a:rPr lang="en-IN" sz="1800"/>
                        <a:t>26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79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18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22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326" name="Google Shape;326;p29"/>
          <p:cNvSpPr txBox="1"/>
          <p:nvPr/>
        </p:nvSpPr>
        <p:spPr>
          <a:xfrm>
            <a:off x="5652275" y="1772600"/>
            <a:ext cx="61077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latin typeface="Calibri"/>
                <a:ea typeface="Calibri"/>
                <a:cs typeface="Calibri"/>
                <a:sym typeface="Calibri"/>
              </a:rPr>
              <a:t>Obtained length ratios for minimal velocity variation </a:t>
            </a:r>
            <a:endParaRPr sz="2200">
              <a:latin typeface="Calibri"/>
              <a:ea typeface="Calibri"/>
              <a:cs typeface="Calibri"/>
              <a:sym typeface="Calibri"/>
            </a:endParaRPr>
          </a:p>
        </p:txBody>
      </p:sp>
      <p:sp>
        <p:nvSpPr>
          <p:cNvPr id="327" name="Google Shape;327;p29"/>
          <p:cNvSpPr txBox="1"/>
          <p:nvPr/>
        </p:nvSpPr>
        <p:spPr>
          <a:xfrm>
            <a:off x="2070638" y="4008375"/>
            <a:ext cx="1966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pic>
        <p:nvPicPr>
          <p:cNvPr id="328" name="Google Shape;328;p29"/>
          <p:cNvPicPr preferRelativeResize="0"/>
          <p:nvPr/>
        </p:nvPicPr>
        <p:blipFill>
          <a:blip r:embed="rId6">
            <a:alphaModFix/>
          </a:blip>
          <a:stretch>
            <a:fillRect/>
          </a:stretch>
        </p:blipFill>
        <p:spPr>
          <a:xfrm>
            <a:off x="186275" y="1511575"/>
            <a:ext cx="5465998" cy="24206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2" name="Shape 332"/>
        <p:cNvGrpSpPr/>
        <p:nvPr/>
      </p:nvGrpSpPr>
      <p:grpSpPr>
        <a:xfrm>
          <a:off x="0" y="0"/>
          <a:ext cx="0" cy="0"/>
          <a:chOff x="0" y="0"/>
          <a:chExt cx="0" cy="0"/>
        </a:xfrm>
      </p:grpSpPr>
      <p:sp>
        <p:nvSpPr>
          <p:cNvPr id="333" name="Google Shape;33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34" name="Google Shape;334;p30"/>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Dynamic Analysis</a:t>
            </a:r>
            <a:endParaRPr/>
          </a:p>
        </p:txBody>
      </p:sp>
      <p:sp>
        <p:nvSpPr>
          <p:cNvPr id="335" name="Google Shape;335;p30"/>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36" name="Google Shape;336;p30"/>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37" name="Google Shape;337;p30"/>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338" name="Google Shape;338;p30"/>
          <p:cNvSpPr txBox="1"/>
          <p:nvPr/>
        </p:nvSpPr>
        <p:spPr>
          <a:xfrm>
            <a:off x="186275" y="904550"/>
            <a:ext cx="10867200" cy="83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IN" sz="2800">
                <a:latin typeface="Calibri"/>
                <a:ea typeface="Calibri"/>
                <a:cs typeface="Calibri"/>
                <a:sym typeface="Calibri"/>
              </a:rPr>
              <a:t>Dynamic and kinematic analysis helps in designing mechanism which is suitable for taking measurements.</a:t>
            </a:r>
            <a:endParaRPr sz="2800">
              <a:latin typeface="Calibri"/>
              <a:ea typeface="Calibri"/>
              <a:cs typeface="Calibri"/>
              <a:sym typeface="Calibri"/>
            </a:endParaRPr>
          </a:p>
        </p:txBody>
      </p:sp>
      <p:pic>
        <p:nvPicPr>
          <p:cNvPr id="339" name="Google Shape;339;p30"/>
          <p:cNvPicPr preferRelativeResize="0"/>
          <p:nvPr/>
        </p:nvPicPr>
        <p:blipFill>
          <a:blip r:embed="rId4">
            <a:alphaModFix/>
          </a:blip>
          <a:stretch>
            <a:fillRect/>
          </a:stretch>
        </p:blipFill>
        <p:spPr>
          <a:xfrm rot="5400000">
            <a:off x="6099274" y="491026"/>
            <a:ext cx="4527602" cy="7411501"/>
          </a:xfrm>
          <a:prstGeom prst="rect">
            <a:avLst/>
          </a:prstGeom>
          <a:noFill/>
          <a:ln>
            <a:noFill/>
          </a:ln>
        </p:spPr>
      </p:pic>
      <p:pic>
        <p:nvPicPr>
          <p:cNvPr id="340" name="Google Shape;340;p30"/>
          <p:cNvPicPr preferRelativeResize="0"/>
          <p:nvPr/>
        </p:nvPicPr>
        <p:blipFill rotWithShape="1">
          <a:blip r:embed="rId5">
            <a:alphaModFix/>
          </a:blip>
          <a:srcRect b="0" l="0" r="14777" t="0"/>
          <a:stretch/>
        </p:blipFill>
        <p:spPr>
          <a:xfrm>
            <a:off x="680325" y="2555400"/>
            <a:ext cx="3796650" cy="2108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4" name="Shape 344"/>
        <p:cNvGrpSpPr/>
        <p:nvPr/>
      </p:nvGrpSpPr>
      <p:grpSpPr>
        <a:xfrm>
          <a:off x="0" y="0"/>
          <a:ext cx="0" cy="0"/>
          <a:chOff x="0" y="0"/>
          <a:chExt cx="0" cy="0"/>
        </a:xfrm>
      </p:grpSpPr>
      <p:sp>
        <p:nvSpPr>
          <p:cNvPr id="345" name="Google Shape;345;p31"/>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Results</a:t>
            </a:r>
            <a:endParaRPr/>
          </a:p>
        </p:txBody>
      </p:sp>
      <p:sp>
        <p:nvSpPr>
          <p:cNvPr id="346" name="Google Shape;346;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47" name="Google Shape;347;p31"/>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48" name="Google Shape;348;p31"/>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49" name="Google Shape;349;p31"/>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350" name="Google Shape;350;p31"/>
          <p:cNvPicPr preferRelativeResize="0"/>
          <p:nvPr/>
        </p:nvPicPr>
        <p:blipFill>
          <a:blip r:embed="rId4">
            <a:alphaModFix/>
          </a:blip>
          <a:stretch>
            <a:fillRect/>
          </a:stretch>
        </p:blipFill>
        <p:spPr>
          <a:xfrm>
            <a:off x="174575" y="990600"/>
            <a:ext cx="5666025" cy="4302153"/>
          </a:xfrm>
          <a:prstGeom prst="rect">
            <a:avLst/>
          </a:prstGeom>
          <a:noFill/>
          <a:ln>
            <a:noFill/>
          </a:ln>
        </p:spPr>
      </p:pic>
      <p:pic>
        <p:nvPicPr>
          <p:cNvPr id="351" name="Google Shape;351;p31"/>
          <p:cNvPicPr preferRelativeResize="0"/>
          <p:nvPr/>
        </p:nvPicPr>
        <p:blipFill>
          <a:blip r:embed="rId5">
            <a:alphaModFix/>
          </a:blip>
          <a:stretch>
            <a:fillRect/>
          </a:stretch>
        </p:blipFill>
        <p:spPr>
          <a:xfrm rot="5400000">
            <a:off x="6714500" y="-28649"/>
            <a:ext cx="4363252" cy="63622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Objectives and Motivation</a:t>
            </a:r>
            <a:endParaRPr/>
          </a:p>
        </p:txBody>
      </p:sp>
      <p:sp>
        <p:nvSpPr>
          <p:cNvPr id="100" name="Google Shape;100;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1" name="Google Shape;101;p1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02" name="Google Shape;102;p1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03" name="Google Shape;103;p1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04" name="Google Shape;104;p14"/>
          <p:cNvSpPr txBox="1"/>
          <p:nvPr>
            <p:ph idx="1" type="body"/>
          </p:nvPr>
        </p:nvSpPr>
        <p:spPr>
          <a:xfrm>
            <a:off x="186275" y="941075"/>
            <a:ext cx="11842800" cy="57804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b="1" lang="en-IN"/>
              <a:t>Introduction</a:t>
            </a:r>
            <a:r>
              <a:rPr lang="en-IN"/>
              <a:t> - Design and fabrication of experimental setup for static, kinematic and dynamic analysis of mechanisms with retrofitted parts. </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b="1" lang="en-IN"/>
              <a:t>Motivation - </a:t>
            </a:r>
            <a:r>
              <a:rPr lang="en-IN"/>
              <a:t>The experiment will supplement and reinforce the theoretical understanding of the undergraduate students taking the ME2206 (KDM) course.</a:t>
            </a:r>
            <a:endParaRPr/>
          </a:p>
        </p:txBody>
      </p:sp>
      <p:pic>
        <p:nvPicPr>
          <p:cNvPr id="105" name="Google Shape;105;p14"/>
          <p:cNvPicPr preferRelativeResize="0"/>
          <p:nvPr/>
        </p:nvPicPr>
        <p:blipFill rotWithShape="1">
          <a:blip r:embed="rId4">
            <a:alphaModFix/>
          </a:blip>
          <a:srcRect b="0" l="12733" r="5952" t="0"/>
          <a:stretch/>
        </p:blipFill>
        <p:spPr>
          <a:xfrm>
            <a:off x="650663" y="5054213"/>
            <a:ext cx="4162826" cy="1518700"/>
          </a:xfrm>
          <a:prstGeom prst="rect">
            <a:avLst/>
          </a:prstGeom>
          <a:noFill/>
          <a:ln>
            <a:noFill/>
          </a:ln>
        </p:spPr>
      </p:pic>
      <p:pic>
        <p:nvPicPr>
          <p:cNvPr id="106" name="Google Shape;106;p14"/>
          <p:cNvPicPr preferRelativeResize="0"/>
          <p:nvPr/>
        </p:nvPicPr>
        <p:blipFill rotWithShape="1">
          <a:blip r:embed="rId5">
            <a:alphaModFix/>
          </a:blip>
          <a:srcRect b="0" l="12686" r="5993" t="0"/>
          <a:stretch/>
        </p:blipFill>
        <p:spPr>
          <a:xfrm>
            <a:off x="3559163" y="3027738"/>
            <a:ext cx="4405061" cy="1607075"/>
          </a:xfrm>
          <a:prstGeom prst="rect">
            <a:avLst/>
          </a:prstGeom>
          <a:noFill/>
          <a:ln>
            <a:noFill/>
          </a:ln>
        </p:spPr>
      </p:pic>
      <p:pic>
        <p:nvPicPr>
          <p:cNvPr id="107" name="Google Shape;107;p14"/>
          <p:cNvPicPr preferRelativeResize="0"/>
          <p:nvPr/>
        </p:nvPicPr>
        <p:blipFill rotWithShape="1">
          <a:blip r:embed="rId6">
            <a:alphaModFix/>
          </a:blip>
          <a:srcRect b="0" l="24761" r="8602" t="0"/>
          <a:stretch/>
        </p:blipFill>
        <p:spPr>
          <a:xfrm>
            <a:off x="7038488" y="5010038"/>
            <a:ext cx="3454437" cy="1607075"/>
          </a:xfrm>
          <a:prstGeom prst="rect">
            <a:avLst/>
          </a:prstGeom>
          <a:noFill/>
          <a:ln>
            <a:noFill/>
          </a:ln>
        </p:spPr>
      </p:pic>
      <p:sp>
        <p:nvSpPr>
          <p:cNvPr id="108" name="Google Shape;108;p14"/>
          <p:cNvSpPr txBox="1"/>
          <p:nvPr/>
        </p:nvSpPr>
        <p:spPr>
          <a:xfrm>
            <a:off x="1680125" y="6492900"/>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Four bar mechanism</a:t>
            </a:r>
            <a:endParaRPr>
              <a:latin typeface="Calibri"/>
              <a:ea typeface="Calibri"/>
              <a:cs typeface="Calibri"/>
              <a:sym typeface="Calibri"/>
            </a:endParaRPr>
          </a:p>
        </p:txBody>
      </p:sp>
      <p:sp>
        <p:nvSpPr>
          <p:cNvPr id="109" name="Google Shape;109;p14"/>
          <p:cNvSpPr txBox="1"/>
          <p:nvPr/>
        </p:nvSpPr>
        <p:spPr>
          <a:xfrm>
            <a:off x="7389600" y="6492900"/>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Slider crank mechanism</a:t>
            </a:r>
            <a:endParaRPr>
              <a:latin typeface="Calibri"/>
              <a:ea typeface="Calibri"/>
              <a:cs typeface="Calibri"/>
              <a:sym typeface="Calibri"/>
            </a:endParaRPr>
          </a:p>
        </p:txBody>
      </p:sp>
      <p:sp>
        <p:nvSpPr>
          <p:cNvPr id="110" name="Google Shape;110;p14"/>
          <p:cNvSpPr txBox="1"/>
          <p:nvPr/>
        </p:nvSpPr>
        <p:spPr>
          <a:xfrm>
            <a:off x="4934600" y="4634800"/>
            <a:ext cx="21039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Six bar mechanism</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55" name="Shape 355"/>
        <p:cNvGrpSpPr/>
        <p:nvPr/>
      </p:nvGrpSpPr>
      <p:grpSpPr>
        <a:xfrm>
          <a:off x="0" y="0"/>
          <a:ext cx="0" cy="0"/>
          <a:chOff x="0" y="0"/>
          <a:chExt cx="0" cy="0"/>
        </a:xfrm>
      </p:grpSpPr>
      <p:sp>
        <p:nvSpPr>
          <p:cNvPr id="356" name="Google Shape;356;p32"/>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3D</a:t>
            </a:r>
            <a:r>
              <a:rPr lang="en-IN"/>
              <a:t> Model</a:t>
            </a:r>
            <a:endParaRPr/>
          </a:p>
        </p:txBody>
      </p:sp>
      <p:sp>
        <p:nvSpPr>
          <p:cNvPr id="357" name="Google Shape;357;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58" name="Google Shape;358;p32"/>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59" name="Google Shape;359;p32"/>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60" name="Google Shape;360;p32"/>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361" name="Google Shape;361;p32"/>
          <p:cNvPicPr preferRelativeResize="0"/>
          <p:nvPr/>
        </p:nvPicPr>
        <p:blipFill>
          <a:blip r:embed="rId4">
            <a:alphaModFix/>
          </a:blip>
          <a:stretch>
            <a:fillRect/>
          </a:stretch>
        </p:blipFill>
        <p:spPr>
          <a:xfrm>
            <a:off x="186275" y="910713"/>
            <a:ext cx="5894825" cy="3410850"/>
          </a:xfrm>
          <a:prstGeom prst="rect">
            <a:avLst/>
          </a:prstGeom>
          <a:noFill/>
          <a:ln>
            <a:noFill/>
          </a:ln>
        </p:spPr>
      </p:pic>
      <p:pic>
        <p:nvPicPr>
          <p:cNvPr id="362" name="Google Shape;362;p32"/>
          <p:cNvPicPr preferRelativeResize="0"/>
          <p:nvPr/>
        </p:nvPicPr>
        <p:blipFill rotWithShape="1">
          <a:blip r:embed="rId5">
            <a:alphaModFix/>
          </a:blip>
          <a:srcRect b="31217" l="49830" r="3163" t="23016"/>
          <a:stretch/>
        </p:blipFill>
        <p:spPr>
          <a:xfrm>
            <a:off x="6534675" y="1046775"/>
            <a:ext cx="4171802" cy="3138725"/>
          </a:xfrm>
          <a:prstGeom prst="rect">
            <a:avLst/>
          </a:prstGeom>
          <a:noFill/>
          <a:ln>
            <a:noFill/>
          </a:ln>
        </p:spPr>
      </p:pic>
      <p:graphicFrame>
        <p:nvGraphicFramePr>
          <p:cNvPr id="363" name="Google Shape;363;p32"/>
          <p:cNvGraphicFramePr/>
          <p:nvPr/>
        </p:nvGraphicFramePr>
        <p:xfrm>
          <a:off x="9285963" y="3716338"/>
          <a:ext cx="3000000" cy="3000000"/>
        </p:xfrm>
        <a:graphic>
          <a:graphicData uri="http://schemas.openxmlformats.org/drawingml/2006/table">
            <a:tbl>
              <a:tblPr>
                <a:noFill/>
                <a:tableStyleId>{1A1CF472-2399-4D42-B0E7-AD0EA9E20354}</a:tableStyleId>
              </a:tblPr>
              <a:tblGrid>
                <a:gridCol w="1371600"/>
                <a:gridCol w="1371600"/>
              </a:tblGrid>
              <a:tr h="319675">
                <a:tc>
                  <a:txBody>
                    <a:bodyPr/>
                    <a:lstStyle/>
                    <a:p>
                      <a:pPr indent="0" lvl="0" marL="0" rtl="0" algn="ctr">
                        <a:spcBef>
                          <a:spcPts val="0"/>
                        </a:spcBef>
                        <a:spcAft>
                          <a:spcPts val="0"/>
                        </a:spcAft>
                        <a:buNone/>
                      </a:pPr>
                      <a:r>
                        <a:rPr lang="en-IN"/>
                        <a:t>Part number</a:t>
                      </a:r>
                      <a:endParaRPr/>
                    </a:p>
                  </a:txBody>
                  <a:tcPr marT="91425" marB="91425" marR="91425" marL="91425"/>
                </a:tc>
                <a:tc>
                  <a:txBody>
                    <a:bodyPr/>
                    <a:lstStyle/>
                    <a:p>
                      <a:pPr indent="0" lvl="0" marL="0" rtl="0" algn="ctr">
                        <a:spcBef>
                          <a:spcPts val="0"/>
                        </a:spcBef>
                        <a:spcAft>
                          <a:spcPts val="0"/>
                        </a:spcAft>
                        <a:buNone/>
                      </a:pPr>
                      <a:r>
                        <a:rPr lang="en-IN"/>
                        <a:t>Part Name</a:t>
                      </a:r>
                      <a:endParaRPr/>
                    </a:p>
                  </a:txBody>
                  <a:tcPr marT="91425" marB="91425" marR="91425" marL="91425"/>
                </a:tc>
              </a:tr>
              <a:tr h="319675">
                <a:tc>
                  <a:txBody>
                    <a:bodyPr/>
                    <a:lstStyle/>
                    <a:p>
                      <a:pPr indent="0" lvl="0" marL="0" rtl="0" algn="ctr">
                        <a:spcBef>
                          <a:spcPts val="0"/>
                        </a:spcBef>
                        <a:spcAft>
                          <a:spcPts val="0"/>
                        </a:spcAft>
                        <a:buNone/>
                      </a:pPr>
                      <a:r>
                        <a:rPr lang="en-IN"/>
                        <a:t>1</a:t>
                      </a:r>
                      <a:endParaRPr/>
                    </a:p>
                  </a:txBody>
                  <a:tcPr marT="91425" marB="91425" marR="91425" marL="91425"/>
                </a:tc>
                <a:tc>
                  <a:txBody>
                    <a:bodyPr/>
                    <a:lstStyle/>
                    <a:p>
                      <a:pPr indent="0" lvl="0" marL="0" rtl="0" algn="ctr">
                        <a:spcBef>
                          <a:spcPts val="0"/>
                        </a:spcBef>
                        <a:spcAft>
                          <a:spcPts val="0"/>
                        </a:spcAft>
                        <a:buNone/>
                      </a:pPr>
                      <a:r>
                        <a:rPr lang="en-IN"/>
                        <a:t>Ground</a:t>
                      </a:r>
                      <a:endParaRPr/>
                    </a:p>
                  </a:txBody>
                  <a:tcPr marT="91425" marB="91425" marR="91425" marL="91425"/>
                </a:tc>
              </a:tr>
              <a:tr h="319675">
                <a:tc>
                  <a:txBody>
                    <a:bodyPr/>
                    <a:lstStyle/>
                    <a:p>
                      <a:pPr indent="0" lvl="0" marL="0" rtl="0" algn="ctr">
                        <a:spcBef>
                          <a:spcPts val="0"/>
                        </a:spcBef>
                        <a:spcAft>
                          <a:spcPts val="0"/>
                        </a:spcAft>
                        <a:buNone/>
                      </a:pPr>
                      <a:r>
                        <a:rPr lang="en-IN"/>
                        <a:t>2</a:t>
                      </a:r>
                      <a:endParaRPr/>
                    </a:p>
                  </a:txBody>
                  <a:tcPr marT="91425" marB="91425" marR="91425" marL="91425"/>
                </a:tc>
                <a:tc>
                  <a:txBody>
                    <a:bodyPr/>
                    <a:lstStyle/>
                    <a:p>
                      <a:pPr indent="0" lvl="0" marL="0" rtl="0" algn="ctr">
                        <a:spcBef>
                          <a:spcPts val="0"/>
                        </a:spcBef>
                        <a:spcAft>
                          <a:spcPts val="0"/>
                        </a:spcAft>
                        <a:buNone/>
                      </a:pPr>
                      <a:r>
                        <a:rPr lang="en-IN"/>
                        <a:t>Link OA</a:t>
                      </a:r>
                      <a:endParaRPr/>
                    </a:p>
                  </a:txBody>
                  <a:tcPr marT="91425" marB="91425" marR="91425" marL="91425"/>
                </a:tc>
              </a:tr>
              <a:tr h="319675">
                <a:tc>
                  <a:txBody>
                    <a:bodyPr/>
                    <a:lstStyle/>
                    <a:p>
                      <a:pPr indent="0" lvl="0" marL="0" rtl="0" algn="ctr">
                        <a:spcBef>
                          <a:spcPts val="0"/>
                        </a:spcBef>
                        <a:spcAft>
                          <a:spcPts val="0"/>
                        </a:spcAft>
                        <a:buNone/>
                      </a:pPr>
                      <a:r>
                        <a:rPr lang="en-IN"/>
                        <a:t>3</a:t>
                      </a:r>
                      <a:endParaRPr/>
                    </a:p>
                  </a:txBody>
                  <a:tcPr marT="91425" marB="91425" marR="91425" marL="91425"/>
                </a:tc>
                <a:tc>
                  <a:txBody>
                    <a:bodyPr/>
                    <a:lstStyle/>
                    <a:p>
                      <a:pPr indent="0" lvl="0" marL="0" rtl="0" algn="ctr">
                        <a:spcBef>
                          <a:spcPts val="0"/>
                        </a:spcBef>
                        <a:spcAft>
                          <a:spcPts val="0"/>
                        </a:spcAft>
                        <a:buNone/>
                      </a:pPr>
                      <a:r>
                        <a:rPr lang="en-IN"/>
                        <a:t>Link AB</a:t>
                      </a:r>
                      <a:endParaRPr/>
                    </a:p>
                  </a:txBody>
                  <a:tcPr marT="91425" marB="91425" marR="91425" marL="91425"/>
                </a:tc>
              </a:tr>
              <a:tr h="319675">
                <a:tc>
                  <a:txBody>
                    <a:bodyPr/>
                    <a:lstStyle/>
                    <a:p>
                      <a:pPr indent="0" lvl="0" marL="0" rtl="0" algn="ctr">
                        <a:spcBef>
                          <a:spcPts val="0"/>
                        </a:spcBef>
                        <a:spcAft>
                          <a:spcPts val="0"/>
                        </a:spcAft>
                        <a:buNone/>
                      </a:pPr>
                      <a:r>
                        <a:rPr lang="en-IN"/>
                        <a:t>4</a:t>
                      </a:r>
                      <a:endParaRPr/>
                    </a:p>
                  </a:txBody>
                  <a:tcPr marT="91425" marB="91425" marR="91425" marL="91425"/>
                </a:tc>
                <a:tc>
                  <a:txBody>
                    <a:bodyPr/>
                    <a:lstStyle/>
                    <a:p>
                      <a:pPr indent="0" lvl="0" marL="0" rtl="0" algn="ctr">
                        <a:spcBef>
                          <a:spcPts val="0"/>
                        </a:spcBef>
                        <a:spcAft>
                          <a:spcPts val="0"/>
                        </a:spcAft>
                        <a:buNone/>
                      </a:pPr>
                      <a:r>
                        <a:rPr lang="en-IN"/>
                        <a:t>Slider</a:t>
                      </a:r>
                      <a:endParaRPr/>
                    </a:p>
                  </a:txBody>
                  <a:tcPr marT="91425" marB="91425" marR="91425" marL="91425"/>
                </a:tc>
              </a:tr>
              <a:tr h="319675">
                <a:tc>
                  <a:txBody>
                    <a:bodyPr/>
                    <a:lstStyle/>
                    <a:p>
                      <a:pPr indent="0" lvl="0" marL="0" rtl="0" algn="ctr">
                        <a:spcBef>
                          <a:spcPts val="0"/>
                        </a:spcBef>
                        <a:spcAft>
                          <a:spcPts val="0"/>
                        </a:spcAft>
                        <a:buNone/>
                      </a:pPr>
                      <a:r>
                        <a:rPr lang="en-IN"/>
                        <a:t>5</a:t>
                      </a:r>
                      <a:endParaRPr/>
                    </a:p>
                  </a:txBody>
                  <a:tcPr marT="91425" marB="91425" marR="91425" marL="91425"/>
                </a:tc>
                <a:tc>
                  <a:txBody>
                    <a:bodyPr/>
                    <a:lstStyle/>
                    <a:p>
                      <a:pPr indent="0" lvl="0" marL="0" rtl="0" algn="ctr">
                        <a:spcBef>
                          <a:spcPts val="0"/>
                        </a:spcBef>
                        <a:spcAft>
                          <a:spcPts val="0"/>
                        </a:spcAft>
                        <a:buNone/>
                      </a:pPr>
                      <a:r>
                        <a:rPr lang="en-IN"/>
                        <a:t>Link CD</a:t>
                      </a:r>
                      <a:endParaRPr/>
                    </a:p>
                  </a:txBody>
                  <a:tcPr marT="91425" marB="91425" marR="91425" marL="91425"/>
                </a:tc>
              </a:tr>
              <a:tr h="319675">
                <a:tc>
                  <a:txBody>
                    <a:bodyPr/>
                    <a:lstStyle/>
                    <a:p>
                      <a:pPr indent="0" lvl="0" marL="0" rtl="0" algn="ctr">
                        <a:spcBef>
                          <a:spcPts val="0"/>
                        </a:spcBef>
                        <a:spcAft>
                          <a:spcPts val="0"/>
                        </a:spcAft>
                        <a:buNone/>
                      </a:pPr>
                      <a:r>
                        <a:rPr lang="en-IN"/>
                        <a:t>6</a:t>
                      </a:r>
                      <a:endParaRPr/>
                    </a:p>
                  </a:txBody>
                  <a:tcPr marT="91425" marB="91425" marR="91425" marL="91425"/>
                </a:tc>
                <a:tc>
                  <a:txBody>
                    <a:bodyPr/>
                    <a:lstStyle/>
                    <a:p>
                      <a:pPr indent="0" lvl="0" marL="0" rtl="0" algn="ctr">
                        <a:spcBef>
                          <a:spcPts val="0"/>
                        </a:spcBef>
                        <a:spcAft>
                          <a:spcPts val="0"/>
                        </a:spcAft>
                        <a:buNone/>
                      </a:pPr>
                      <a:r>
                        <a:rPr lang="en-IN"/>
                        <a:t>Link AC</a:t>
                      </a:r>
                      <a:endParaRPr/>
                    </a:p>
                  </a:txBody>
                  <a:tcPr marT="91425" marB="91425" marR="91425" marL="91425"/>
                </a:tc>
              </a:tr>
            </a:tbl>
          </a:graphicData>
        </a:graphic>
      </p:graphicFrame>
      <p:sp>
        <p:nvSpPr>
          <p:cNvPr id="364" name="Google Shape;364;p32"/>
          <p:cNvSpPr txBox="1"/>
          <p:nvPr/>
        </p:nvSpPr>
        <p:spPr>
          <a:xfrm>
            <a:off x="4010100" y="6510675"/>
            <a:ext cx="4171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The above models were rendered using SolidWorks</a:t>
            </a:r>
            <a:endParaRPr>
              <a:latin typeface="Calibri"/>
              <a:ea typeface="Calibri"/>
              <a:cs typeface="Calibri"/>
              <a:sym typeface="Calibri"/>
            </a:endParaRPr>
          </a:p>
        </p:txBody>
      </p:sp>
      <p:pic>
        <p:nvPicPr>
          <p:cNvPr id="365" name="Google Shape;365;p32"/>
          <p:cNvPicPr preferRelativeResize="0"/>
          <p:nvPr/>
        </p:nvPicPr>
        <p:blipFill rotWithShape="1">
          <a:blip r:embed="rId6">
            <a:alphaModFix/>
          </a:blip>
          <a:srcRect b="28731" l="34468" r="15250" t="35032"/>
          <a:stretch/>
        </p:blipFill>
        <p:spPr>
          <a:xfrm>
            <a:off x="186275" y="4055476"/>
            <a:ext cx="5894826" cy="238847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Sensor selection</a:t>
            </a:r>
            <a:endParaRPr/>
          </a:p>
        </p:txBody>
      </p:sp>
      <p:sp>
        <p:nvSpPr>
          <p:cNvPr id="371" name="Google Shape;371;p33"/>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lang="en-IN"/>
              <a:t>Based on the results obtained from kinematic and dynamic analysis using MathWorks Simscape, we selected the required sensors. </a:t>
            </a:r>
            <a:endParaRPr/>
          </a:p>
          <a:p>
            <a:pPr indent="0" lvl="0" marL="0" rtl="0" algn="l">
              <a:lnSpc>
                <a:spcPct val="90000"/>
              </a:lnSpc>
              <a:spcBef>
                <a:spcPts val="0"/>
              </a:spcBef>
              <a:spcAft>
                <a:spcPts val="0"/>
              </a:spcAft>
              <a:buClr>
                <a:schemeClr val="dk1"/>
              </a:buClr>
              <a:buSzPts val="1100"/>
              <a:buNone/>
            </a:pPr>
            <a:r>
              <a:t/>
            </a:r>
            <a:endParaRPr/>
          </a:p>
          <a:p>
            <a:pPr indent="-342900" lvl="0" marL="457200" rtl="0" algn="l">
              <a:lnSpc>
                <a:spcPct val="90000"/>
              </a:lnSpc>
              <a:spcBef>
                <a:spcPts val="0"/>
              </a:spcBef>
              <a:spcAft>
                <a:spcPts val="0"/>
              </a:spcAft>
              <a:buSzPts val="1800"/>
              <a:buChar char="•"/>
            </a:pPr>
            <a:r>
              <a:rPr lang="en-IN"/>
              <a:t>2-Phase Incremental Optical Rotary Encoder to detect angular velocity and angular acceleration of links</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3-Axis Accelerometer is to detect linear acceleration and linear velocity of slider.</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t/>
            </a:r>
            <a:endParaRPr/>
          </a:p>
        </p:txBody>
      </p:sp>
      <p:sp>
        <p:nvSpPr>
          <p:cNvPr id="372" name="Google Shape;372;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73" name="Google Shape;373;p33"/>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74" name="Google Shape;374;p33"/>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75" name="Google Shape;375;p33"/>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376" name="Google Shape;376;p33"/>
          <p:cNvPicPr preferRelativeResize="0"/>
          <p:nvPr/>
        </p:nvPicPr>
        <p:blipFill>
          <a:blip r:embed="rId4">
            <a:alphaModFix/>
          </a:blip>
          <a:stretch>
            <a:fillRect/>
          </a:stretch>
        </p:blipFill>
        <p:spPr>
          <a:xfrm>
            <a:off x="5173400" y="2667000"/>
            <a:ext cx="1524000" cy="1524000"/>
          </a:xfrm>
          <a:prstGeom prst="rect">
            <a:avLst/>
          </a:prstGeom>
          <a:noFill/>
          <a:ln>
            <a:noFill/>
          </a:ln>
        </p:spPr>
      </p:pic>
      <p:sp>
        <p:nvSpPr>
          <p:cNvPr id="377" name="Google Shape;377;p33"/>
          <p:cNvSpPr txBox="1"/>
          <p:nvPr/>
        </p:nvSpPr>
        <p:spPr>
          <a:xfrm>
            <a:off x="5292800" y="4038600"/>
            <a:ext cx="12852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robu.in</a:t>
            </a:r>
            <a:endParaRPr>
              <a:latin typeface="Calibri"/>
              <a:ea typeface="Calibri"/>
              <a:cs typeface="Calibri"/>
              <a:sym typeface="Calibri"/>
            </a:endParaRPr>
          </a:p>
        </p:txBody>
      </p:sp>
      <p:pic>
        <p:nvPicPr>
          <p:cNvPr id="378" name="Google Shape;378;p33"/>
          <p:cNvPicPr preferRelativeResize="0"/>
          <p:nvPr/>
        </p:nvPicPr>
        <p:blipFill rotWithShape="1">
          <a:blip r:embed="rId5">
            <a:alphaModFix/>
          </a:blip>
          <a:srcRect b="4571" l="16059" r="13319" t="4179"/>
          <a:stretch/>
        </p:blipFill>
        <p:spPr>
          <a:xfrm>
            <a:off x="5303925" y="5057141"/>
            <a:ext cx="1216801" cy="1572259"/>
          </a:xfrm>
          <a:prstGeom prst="rect">
            <a:avLst/>
          </a:prstGeom>
          <a:noFill/>
          <a:ln>
            <a:noFill/>
          </a:ln>
        </p:spPr>
      </p:pic>
      <p:sp>
        <p:nvSpPr>
          <p:cNvPr id="379" name="Google Shape;379;p33"/>
          <p:cNvSpPr txBox="1"/>
          <p:nvPr/>
        </p:nvSpPr>
        <p:spPr>
          <a:xfrm>
            <a:off x="5108525" y="6492900"/>
            <a:ext cx="1845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amazon.in</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C</a:t>
            </a:r>
            <a:r>
              <a:rPr lang="en-IN"/>
              <a:t>ost Analysis</a:t>
            </a:r>
            <a:endParaRPr/>
          </a:p>
        </p:txBody>
      </p:sp>
      <p:sp>
        <p:nvSpPr>
          <p:cNvPr id="385" name="Google Shape;385;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86" name="Google Shape;386;p3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87" name="Google Shape;387;p3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388" name="Google Shape;388;p3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aphicFrame>
        <p:nvGraphicFramePr>
          <p:cNvPr id="389" name="Google Shape;389;p34"/>
          <p:cNvGraphicFramePr/>
          <p:nvPr/>
        </p:nvGraphicFramePr>
        <p:xfrm>
          <a:off x="186250" y="1079485"/>
          <a:ext cx="3000000" cy="3000000"/>
        </p:xfrm>
        <a:graphic>
          <a:graphicData uri="http://schemas.openxmlformats.org/drawingml/2006/table">
            <a:tbl>
              <a:tblPr>
                <a:noFill/>
                <a:tableStyleId>{3D17D1AB-6CE0-4101-94DE-4FB61A028C35}</a:tableStyleId>
              </a:tblPr>
              <a:tblGrid>
                <a:gridCol w="849100"/>
                <a:gridCol w="4692475"/>
                <a:gridCol w="2605750"/>
                <a:gridCol w="1595150"/>
                <a:gridCol w="2100450"/>
              </a:tblGrid>
              <a:tr h="494975">
                <a:tc>
                  <a:txBody>
                    <a:bodyPr/>
                    <a:lstStyle/>
                    <a:p>
                      <a:pPr indent="0" lvl="0" marL="0" rtl="0" algn="l">
                        <a:spcBef>
                          <a:spcPts val="0"/>
                        </a:spcBef>
                        <a:spcAft>
                          <a:spcPts val="0"/>
                        </a:spcAft>
                        <a:buNone/>
                      </a:pPr>
                      <a:r>
                        <a:rPr b="1" lang="en-IN" sz="2400"/>
                        <a:t>No</a:t>
                      </a:r>
                      <a:endParaRPr b="1" sz="2400"/>
                    </a:p>
                  </a:txBody>
                  <a:tcPr marT="63500" marB="63500" marR="63500" marL="63500"/>
                </a:tc>
                <a:tc>
                  <a:txBody>
                    <a:bodyPr/>
                    <a:lstStyle/>
                    <a:p>
                      <a:pPr indent="0" lvl="0" marL="0" rtl="0" algn="l">
                        <a:spcBef>
                          <a:spcPts val="0"/>
                        </a:spcBef>
                        <a:spcAft>
                          <a:spcPts val="0"/>
                        </a:spcAft>
                        <a:buNone/>
                      </a:pPr>
                      <a:r>
                        <a:rPr b="1" lang="en-IN" sz="2400"/>
                        <a:t>Name</a:t>
                      </a:r>
                      <a:endParaRPr b="1" sz="2400"/>
                    </a:p>
                  </a:txBody>
                  <a:tcPr marT="63500" marB="63500" marR="63500" marL="63500"/>
                </a:tc>
                <a:tc>
                  <a:txBody>
                    <a:bodyPr/>
                    <a:lstStyle/>
                    <a:p>
                      <a:pPr indent="0" lvl="0" marL="0" rtl="0" algn="l">
                        <a:spcBef>
                          <a:spcPts val="0"/>
                        </a:spcBef>
                        <a:spcAft>
                          <a:spcPts val="0"/>
                        </a:spcAft>
                        <a:buNone/>
                      </a:pPr>
                      <a:r>
                        <a:rPr b="1" lang="en-IN" sz="2400"/>
                        <a:t>Unit cost in INR</a:t>
                      </a:r>
                      <a:endParaRPr b="1" sz="2400"/>
                    </a:p>
                  </a:txBody>
                  <a:tcPr marT="63500" marB="63500" marR="63500" marL="63500"/>
                </a:tc>
                <a:tc>
                  <a:txBody>
                    <a:bodyPr/>
                    <a:lstStyle/>
                    <a:p>
                      <a:pPr indent="0" lvl="0" marL="0" rtl="0" algn="l">
                        <a:spcBef>
                          <a:spcPts val="0"/>
                        </a:spcBef>
                        <a:spcAft>
                          <a:spcPts val="0"/>
                        </a:spcAft>
                        <a:buNone/>
                      </a:pPr>
                      <a:r>
                        <a:rPr b="1" lang="en-IN" sz="2400"/>
                        <a:t>Quantity</a:t>
                      </a:r>
                      <a:endParaRPr b="1" sz="2400"/>
                    </a:p>
                  </a:txBody>
                  <a:tcPr marT="63500" marB="63500" marR="63500" marL="63500"/>
                </a:tc>
                <a:tc>
                  <a:txBody>
                    <a:bodyPr/>
                    <a:lstStyle/>
                    <a:p>
                      <a:pPr indent="0" lvl="0" marL="0" rtl="0" algn="l">
                        <a:spcBef>
                          <a:spcPts val="0"/>
                        </a:spcBef>
                        <a:spcAft>
                          <a:spcPts val="0"/>
                        </a:spcAft>
                        <a:buNone/>
                      </a:pPr>
                      <a:r>
                        <a:rPr b="1" lang="en-IN" sz="2400"/>
                        <a:t>Cost in INR</a:t>
                      </a:r>
                      <a:endParaRPr b="1" sz="2400"/>
                    </a:p>
                  </a:txBody>
                  <a:tcPr marT="63500" marB="63500" marR="63500" marL="63500"/>
                </a:tc>
              </a:tr>
              <a:tr h="446775">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lnSpc>
                          <a:spcPct val="115000"/>
                        </a:lnSpc>
                        <a:spcBef>
                          <a:spcPts val="0"/>
                        </a:spcBef>
                        <a:spcAft>
                          <a:spcPts val="0"/>
                        </a:spcAft>
                        <a:buNone/>
                      </a:pPr>
                      <a:r>
                        <a:rPr lang="en-IN" sz="1800"/>
                        <a:t>Bearing</a:t>
                      </a:r>
                      <a:endParaRPr sz="1800"/>
                    </a:p>
                  </a:txBody>
                  <a:tcPr marT="63500" marB="63500" marR="63500" marL="63500"/>
                </a:tc>
                <a:tc>
                  <a:txBody>
                    <a:bodyPr/>
                    <a:lstStyle/>
                    <a:p>
                      <a:pPr indent="0" lvl="0" marL="0" rtl="0" algn="l">
                        <a:spcBef>
                          <a:spcPts val="0"/>
                        </a:spcBef>
                        <a:spcAft>
                          <a:spcPts val="0"/>
                        </a:spcAft>
                        <a:buNone/>
                      </a:pPr>
                      <a:r>
                        <a:rPr lang="en-IN" sz="1800"/>
                        <a:t>50</a:t>
                      </a:r>
                      <a:endParaRPr sz="1800"/>
                    </a:p>
                  </a:txBody>
                  <a:tcPr marT="63500" marB="63500" marR="63500" marL="63500"/>
                </a:tc>
                <a:tc>
                  <a:txBody>
                    <a:bodyPr/>
                    <a:lstStyle/>
                    <a:p>
                      <a:pPr indent="0" lvl="0" marL="0" rtl="0" algn="l">
                        <a:spcBef>
                          <a:spcPts val="0"/>
                        </a:spcBef>
                        <a:spcAft>
                          <a:spcPts val="0"/>
                        </a:spcAft>
                        <a:buNone/>
                      </a:pPr>
                      <a:r>
                        <a:rPr lang="en-IN" sz="1800"/>
                        <a:t>20</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r>
              <a:tr h="421150">
                <a:tc>
                  <a:txBody>
                    <a:bodyPr/>
                    <a:lstStyle/>
                    <a:p>
                      <a:pPr indent="0" lvl="0" marL="0" rtl="0" algn="l">
                        <a:spcBef>
                          <a:spcPts val="0"/>
                        </a:spcBef>
                        <a:spcAft>
                          <a:spcPts val="0"/>
                        </a:spcAft>
                        <a:buNone/>
                      </a:pPr>
                      <a:r>
                        <a:rPr lang="en-IN" sz="1800"/>
                        <a:t>2</a:t>
                      </a:r>
                      <a:endParaRPr sz="1800"/>
                    </a:p>
                  </a:txBody>
                  <a:tcPr marT="63500" marB="63500" marR="63500" marL="63500"/>
                </a:tc>
                <a:tc>
                  <a:txBody>
                    <a:bodyPr/>
                    <a:lstStyle/>
                    <a:p>
                      <a:pPr indent="0" lvl="0" marL="0" rtl="0" algn="l">
                        <a:spcBef>
                          <a:spcPts val="0"/>
                        </a:spcBef>
                        <a:spcAft>
                          <a:spcPts val="0"/>
                        </a:spcAft>
                        <a:buNone/>
                      </a:pPr>
                      <a:r>
                        <a:rPr lang="en-IN" sz="1800"/>
                        <a:t>Shoulder screw</a:t>
                      </a:r>
                      <a:endParaRPr sz="1800"/>
                    </a:p>
                  </a:txBody>
                  <a:tcPr marT="63500" marB="63500" marR="63500" marL="63500"/>
                </a:tc>
                <a:tc>
                  <a:txBody>
                    <a:bodyPr/>
                    <a:lstStyle/>
                    <a:p>
                      <a:pPr indent="0" lvl="0" marL="0" rtl="0" algn="l">
                        <a:spcBef>
                          <a:spcPts val="0"/>
                        </a:spcBef>
                        <a:spcAft>
                          <a:spcPts val="0"/>
                        </a:spcAft>
                        <a:buNone/>
                      </a:pPr>
                      <a:r>
                        <a:rPr lang="en-IN" sz="1800"/>
                        <a:t>20</a:t>
                      </a:r>
                      <a:endParaRPr sz="1800"/>
                    </a:p>
                  </a:txBody>
                  <a:tcPr marT="63500" marB="63500" marR="63500" marL="63500"/>
                </a:tc>
                <a:tc>
                  <a:txBody>
                    <a:bodyPr/>
                    <a:lstStyle/>
                    <a:p>
                      <a:pPr indent="0" lvl="0" marL="0" rtl="0" algn="l">
                        <a:spcBef>
                          <a:spcPts val="0"/>
                        </a:spcBef>
                        <a:spcAft>
                          <a:spcPts val="0"/>
                        </a:spcAft>
                        <a:buNone/>
                      </a:pPr>
                      <a:r>
                        <a:rPr lang="en-IN" sz="1800"/>
                        <a:t>6</a:t>
                      </a:r>
                      <a:endParaRPr sz="1800"/>
                    </a:p>
                  </a:txBody>
                  <a:tcPr marT="63500" marB="63500" marR="63500" marL="63500"/>
                </a:tc>
                <a:tc>
                  <a:txBody>
                    <a:bodyPr/>
                    <a:lstStyle/>
                    <a:p>
                      <a:pPr indent="0" lvl="0" marL="0" rtl="0" algn="l">
                        <a:spcBef>
                          <a:spcPts val="0"/>
                        </a:spcBef>
                        <a:spcAft>
                          <a:spcPts val="0"/>
                        </a:spcAft>
                        <a:buNone/>
                      </a:pPr>
                      <a:r>
                        <a:rPr lang="en-IN" sz="1800"/>
                        <a:t>120</a:t>
                      </a:r>
                      <a:endParaRPr sz="1800"/>
                    </a:p>
                  </a:txBody>
                  <a:tcPr marT="63500" marB="63500" marR="63500" marL="63500"/>
                </a:tc>
              </a:tr>
              <a:tr h="408200">
                <a:tc>
                  <a:txBody>
                    <a:bodyPr/>
                    <a:lstStyle/>
                    <a:p>
                      <a:pPr indent="0" lvl="0" marL="0" rtl="0" algn="l">
                        <a:spcBef>
                          <a:spcPts val="0"/>
                        </a:spcBef>
                        <a:spcAft>
                          <a:spcPts val="0"/>
                        </a:spcAft>
                        <a:buNone/>
                      </a:pPr>
                      <a:r>
                        <a:rPr lang="en-IN" sz="1800"/>
                        <a:t>3</a:t>
                      </a:r>
                      <a:endParaRPr sz="1800"/>
                    </a:p>
                  </a:txBody>
                  <a:tcPr marT="63500" marB="63500" marR="63500" marL="63500"/>
                </a:tc>
                <a:tc>
                  <a:txBody>
                    <a:bodyPr/>
                    <a:lstStyle/>
                    <a:p>
                      <a:pPr indent="0" lvl="0" marL="0" rtl="0" algn="l">
                        <a:spcBef>
                          <a:spcPts val="0"/>
                        </a:spcBef>
                        <a:spcAft>
                          <a:spcPts val="0"/>
                        </a:spcAft>
                        <a:buNone/>
                      </a:pPr>
                      <a:r>
                        <a:rPr lang="en-IN" sz="1800"/>
                        <a:t>Aluminum (for links and slider)</a:t>
                      </a:r>
                      <a:endParaRPr sz="1800"/>
                    </a:p>
                  </a:txBody>
                  <a:tcPr marT="63500" marB="63500" marR="63500" marL="63500"/>
                </a:tc>
                <a:tc>
                  <a:txBody>
                    <a:bodyPr/>
                    <a:lstStyle/>
                    <a:p>
                      <a:pPr indent="0" lvl="0" marL="0" rtl="0" algn="l">
                        <a:spcBef>
                          <a:spcPts val="0"/>
                        </a:spcBef>
                        <a:spcAft>
                          <a:spcPts val="0"/>
                        </a:spcAft>
                        <a:buNone/>
                      </a:pPr>
                      <a:r>
                        <a:rPr lang="en-IN" sz="1800"/>
                        <a:t>200 per kg</a:t>
                      </a:r>
                      <a:endParaRPr sz="1800"/>
                    </a:p>
                  </a:txBody>
                  <a:tcPr marT="63500" marB="63500" marR="63500" marL="63500"/>
                </a:tc>
                <a:tc>
                  <a:txBody>
                    <a:bodyPr/>
                    <a:lstStyle/>
                    <a:p>
                      <a:pPr indent="0" lvl="0" marL="0" rtl="0" algn="l">
                        <a:spcBef>
                          <a:spcPts val="0"/>
                        </a:spcBef>
                        <a:spcAft>
                          <a:spcPts val="0"/>
                        </a:spcAft>
                        <a:buNone/>
                      </a:pPr>
                      <a:r>
                        <a:rPr lang="en-IN" sz="1800"/>
                        <a:t>15kg</a:t>
                      </a:r>
                      <a:endParaRPr sz="1800"/>
                    </a:p>
                  </a:txBody>
                  <a:tcPr marT="63500" marB="63500" marR="63500" marL="63500"/>
                </a:tc>
                <a:tc>
                  <a:txBody>
                    <a:bodyPr/>
                    <a:lstStyle/>
                    <a:p>
                      <a:pPr indent="0" lvl="0" marL="0" rtl="0" algn="l">
                        <a:spcBef>
                          <a:spcPts val="0"/>
                        </a:spcBef>
                        <a:spcAft>
                          <a:spcPts val="0"/>
                        </a:spcAft>
                        <a:buNone/>
                      </a:pPr>
                      <a:r>
                        <a:rPr lang="en-IN" sz="1800"/>
                        <a:t>3000</a:t>
                      </a:r>
                      <a:endParaRPr sz="1800"/>
                    </a:p>
                  </a:txBody>
                  <a:tcPr marT="63500" marB="63500" marR="63500" marL="63500"/>
                </a:tc>
              </a:tr>
              <a:tr h="421150">
                <a:tc>
                  <a:txBody>
                    <a:bodyPr/>
                    <a:lstStyle/>
                    <a:p>
                      <a:pPr indent="0" lvl="0" marL="0" rtl="0" algn="l">
                        <a:spcBef>
                          <a:spcPts val="0"/>
                        </a:spcBef>
                        <a:spcAft>
                          <a:spcPts val="0"/>
                        </a:spcAft>
                        <a:buNone/>
                      </a:pPr>
                      <a:r>
                        <a:rPr lang="en-IN" sz="1800"/>
                        <a:t>4</a:t>
                      </a:r>
                      <a:endParaRPr sz="1800"/>
                    </a:p>
                  </a:txBody>
                  <a:tcPr marT="63500" marB="63500" marR="63500" marL="63500"/>
                </a:tc>
                <a:tc>
                  <a:txBody>
                    <a:bodyPr/>
                    <a:lstStyle/>
                    <a:p>
                      <a:pPr indent="0" lvl="0" marL="0" rtl="0" algn="l">
                        <a:spcBef>
                          <a:spcPts val="0"/>
                        </a:spcBef>
                        <a:spcAft>
                          <a:spcPts val="0"/>
                        </a:spcAft>
                        <a:buNone/>
                      </a:pPr>
                      <a:r>
                        <a:rPr lang="en-IN" sz="1800"/>
                        <a:t>Extruded Aluminum</a:t>
                      </a:r>
                      <a:endParaRPr sz="1800"/>
                    </a:p>
                  </a:txBody>
                  <a:tcPr marT="63500" marB="63500" marR="63500" marL="63500"/>
                </a:tc>
                <a:tc>
                  <a:txBody>
                    <a:bodyPr/>
                    <a:lstStyle/>
                    <a:p>
                      <a:pPr indent="0" lvl="0" marL="0" rtl="0" algn="l">
                        <a:spcBef>
                          <a:spcPts val="0"/>
                        </a:spcBef>
                        <a:spcAft>
                          <a:spcPts val="0"/>
                        </a:spcAft>
                        <a:buNone/>
                      </a:pPr>
                      <a:r>
                        <a:rPr lang="en-IN" sz="1800"/>
                        <a:t>400 per m</a:t>
                      </a:r>
                      <a:endParaRPr sz="1800"/>
                    </a:p>
                  </a:txBody>
                  <a:tcPr marT="63500" marB="63500" marR="63500" marL="63500"/>
                </a:tc>
                <a:tc>
                  <a:txBody>
                    <a:bodyPr/>
                    <a:lstStyle/>
                    <a:p>
                      <a:pPr indent="0" lvl="0" marL="0" rtl="0" algn="l">
                        <a:spcBef>
                          <a:spcPts val="0"/>
                        </a:spcBef>
                        <a:spcAft>
                          <a:spcPts val="0"/>
                        </a:spcAft>
                        <a:buNone/>
                      </a:pPr>
                      <a:r>
                        <a:rPr lang="en-IN" sz="1800"/>
                        <a:t>5</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r>
              <a:tr h="421150">
                <a:tc>
                  <a:txBody>
                    <a:bodyPr/>
                    <a:lstStyle/>
                    <a:p>
                      <a:pPr indent="0" lvl="0" marL="0" rtl="0" algn="l">
                        <a:spcBef>
                          <a:spcPts val="0"/>
                        </a:spcBef>
                        <a:spcAft>
                          <a:spcPts val="0"/>
                        </a:spcAft>
                        <a:buNone/>
                      </a:pPr>
                      <a:r>
                        <a:rPr lang="en-IN" sz="1800"/>
                        <a:t>5</a:t>
                      </a:r>
                      <a:endParaRPr sz="1800"/>
                    </a:p>
                  </a:txBody>
                  <a:tcPr marT="63500" marB="63500" marR="63500" marL="63500"/>
                </a:tc>
                <a:tc>
                  <a:txBody>
                    <a:bodyPr/>
                    <a:lstStyle/>
                    <a:p>
                      <a:pPr indent="0" lvl="0" marL="0" rtl="0" algn="l">
                        <a:spcBef>
                          <a:spcPts val="0"/>
                        </a:spcBef>
                        <a:spcAft>
                          <a:spcPts val="0"/>
                        </a:spcAft>
                        <a:buNone/>
                      </a:pPr>
                      <a:r>
                        <a:rPr lang="en-IN" sz="1800"/>
                        <a:t>Actuator</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c>
                  <a:txBody>
                    <a:bodyPr/>
                    <a:lstStyle/>
                    <a:p>
                      <a:pPr indent="0" lvl="0" marL="0" rtl="0" algn="l">
                        <a:spcBef>
                          <a:spcPts val="0"/>
                        </a:spcBef>
                        <a:spcAft>
                          <a:spcPts val="0"/>
                        </a:spcAft>
                        <a:buNone/>
                      </a:pPr>
                      <a:r>
                        <a:rPr lang="en-IN" sz="1800"/>
                        <a:t>-</a:t>
                      </a:r>
                      <a:endParaRPr sz="1800"/>
                    </a:p>
                  </a:txBody>
                  <a:tcPr marT="63500" marB="63500" marR="63500" marL="63500"/>
                </a:tc>
              </a:tr>
              <a:tr h="421150">
                <a:tc>
                  <a:txBody>
                    <a:bodyPr/>
                    <a:lstStyle/>
                    <a:p>
                      <a:pPr indent="0" lvl="0" marL="0" rtl="0" algn="l">
                        <a:spcBef>
                          <a:spcPts val="0"/>
                        </a:spcBef>
                        <a:spcAft>
                          <a:spcPts val="0"/>
                        </a:spcAft>
                        <a:buNone/>
                      </a:pPr>
                      <a:r>
                        <a:rPr lang="en-IN" sz="1800"/>
                        <a:t>6</a:t>
                      </a:r>
                      <a:endParaRPr sz="1800"/>
                    </a:p>
                  </a:txBody>
                  <a:tcPr marT="63500" marB="63500" marR="63500" marL="63500"/>
                </a:tc>
                <a:tc>
                  <a:txBody>
                    <a:bodyPr/>
                    <a:lstStyle/>
                    <a:p>
                      <a:pPr indent="0" lvl="0" marL="0" rtl="0" algn="l">
                        <a:spcBef>
                          <a:spcPts val="0"/>
                        </a:spcBef>
                        <a:spcAft>
                          <a:spcPts val="0"/>
                        </a:spcAft>
                        <a:buNone/>
                      </a:pPr>
                      <a:r>
                        <a:rPr lang="en-IN" sz="1800"/>
                        <a:t>Rotary Encoder</a:t>
                      </a:r>
                      <a:endParaRPr sz="1800"/>
                    </a:p>
                  </a:txBody>
                  <a:tcPr marT="63500" marB="63500" marR="63500" marL="63500"/>
                </a:tc>
                <a:tc>
                  <a:txBody>
                    <a:bodyPr/>
                    <a:lstStyle/>
                    <a:p>
                      <a:pPr indent="0" lvl="0" marL="0" rtl="0" algn="l">
                        <a:spcBef>
                          <a:spcPts val="0"/>
                        </a:spcBef>
                        <a:spcAft>
                          <a:spcPts val="0"/>
                        </a:spcAft>
                        <a:buNone/>
                      </a:pPr>
                      <a:r>
                        <a:rPr lang="en-IN" sz="1800"/>
                        <a:t>2000 </a:t>
                      </a:r>
                      <a:endParaRPr sz="1800"/>
                    </a:p>
                  </a:txBody>
                  <a:tcPr marT="63500" marB="63500" marR="63500" marL="63500"/>
                </a:tc>
                <a:tc>
                  <a:txBody>
                    <a:bodyPr/>
                    <a:lstStyle/>
                    <a:p>
                      <a:pPr indent="0" lvl="0" marL="0" rtl="0" algn="l">
                        <a:spcBef>
                          <a:spcPts val="0"/>
                        </a:spcBef>
                        <a:spcAft>
                          <a:spcPts val="0"/>
                        </a:spcAft>
                        <a:buNone/>
                      </a:pPr>
                      <a:r>
                        <a:rPr lang="en-IN" sz="1800"/>
                        <a:t>3</a:t>
                      </a:r>
                      <a:endParaRPr sz="1800"/>
                    </a:p>
                  </a:txBody>
                  <a:tcPr marT="63500" marB="63500" marR="63500" marL="63500"/>
                </a:tc>
                <a:tc>
                  <a:txBody>
                    <a:bodyPr/>
                    <a:lstStyle/>
                    <a:p>
                      <a:pPr indent="0" lvl="0" marL="0" rtl="0" algn="l">
                        <a:spcBef>
                          <a:spcPts val="0"/>
                        </a:spcBef>
                        <a:spcAft>
                          <a:spcPts val="0"/>
                        </a:spcAft>
                        <a:buNone/>
                      </a:pPr>
                      <a:r>
                        <a:rPr lang="en-IN" sz="1800"/>
                        <a:t>6000</a:t>
                      </a:r>
                      <a:endParaRPr sz="1800"/>
                    </a:p>
                  </a:txBody>
                  <a:tcPr marT="63500" marB="63500" marR="63500" marL="63500"/>
                </a:tc>
              </a:tr>
              <a:tr h="421150">
                <a:tc>
                  <a:txBody>
                    <a:bodyPr/>
                    <a:lstStyle/>
                    <a:p>
                      <a:pPr indent="0" lvl="0" marL="0" rtl="0" algn="l">
                        <a:spcBef>
                          <a:spcPts val="0"/>
                        </a:spcBef>
                        <a:spcAft>
                          <a:spcPts val="0"/>
                        </a:spcAft>
                        <a:buNone/>
                      </a:pPr>
                      <a:r>
                        <a:rPr lang="en-IN" sz="1800"/>
                        <a:t>7</a:t>
                      </a:r>
                      <a:endParaRPr sz="1800"/>
                    </a:p>
                  </a:txBody>
                  <a:tcPr marT="63500" marB="63500" marR="63500" marL="63500"/>
                </a:tc>
                <a:tc>
                  <a:txBody>
                    <a:bodyPr/>
                    <a:lstStyle/>
                    <a:p>
                      <a:pPr indent="0" lvl="0" marL="0" rtl="0" algn="l">
                        <a:spcBef>
                          <a:spcPts val="0"/>
                        </a:spcBef>
                        <a:spcAft>
                          <a:spcPts val="0"/>
                        </a:spcAft>
                        <a:buNone/>
                      </a:pPr>
                      <a:r>
                        <a:rPr lang="en-IN" sz="1800"/>
                        <a:t>Linear Accelerometer (8kHz)</a:t>
                      </a:r>
                      <a:endParaRPr sz="1800"/>
                    </a:p>
                  </a:txBody>
                  <a:tcPr marT="63500" marB="63500" marR="63500" marL="63500"/>
                </a:tc>
                <a:tc>
                  <a:txBody>
                    <a:bodyPr/>
                    <a:lstStyle/>
                    <a:p>
                      <a:pPr indent="0" lvl="0" marL="0" rtl="0" algn="l">
                        <a:spcBef>
                          <a:spcPts val="0"/>
                        </a:spcBef>
                        <a:spcAft>
                          <a:spcPts val="0"/>
                        </a:spcAft>
                        <a:buNone/>
                      </a:pPr>
                      <a:r>
                        <a:rPr lang="en-IN" sz="1800"/>
                        <a:t>200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200</a:t>
                      </a:r>
                      <a:endParaRPr sz="1800"/>
                    </a:p>
                  </a:txBody>
                  <a:tcPr marT="63500" marB="63500" marR="63500" marL="63500"/>
                </a:tc>
              </a:tr>
              <a:tr h="421150">
                <a:tc>
                  <a:txBody>
                    <a:bodyPr/>
                    <a:lstStyle/>
                    <a:p>
                      <a:pPr indent="0" lvl="0" marL="0" rtl="0" algn="l">
                        <a:spcBef>
                          <a:spcPts val="0"/>
                        </a:spcBef>
                        <a:spcAft>
                          <a:spcPts val="0"/>
                        </a:spcAft>
                        <a:buNone/>
                      </a:pPr>
                      <a:r>
                        <a:rPr lang="en-IN" sz="1800"/>
                        <a:t>8</a:t>
                      </a:r>
                      <a:endParaRPr sz="1800"/>
                    </a:p>
                  </a:txBody>
                  <a:tcPr marT="63500" marB="63500" marR="63500" marL="63500"/>
                </a:tc>
                <a:tc>
                  <a:txBody>
                    <a:bodyPr/>
                    <a:lstStyle/>
                    <a:p>
                      <a:pPr indent="0" lvl="0" marL="0" rtl="0" algn="l">
                        <a:spcBef>
                          <a:spcPts val="0"/>
                        </a:spcBef>
                        <a:spcAft>
                          <a:spcPts val="0"/>
                        </a:spcAft>
                        <a:buNone/>
                      </a:pPr>
                      <a:r>
                        <a:rPr lang="en-IN" sz="1800"/>
                        <a:t>Display</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1000</a:t>
                      </a:r>
                      <a:endParaRPr sz="1800"/>
                    </a:p>
                  </a:txBody>
                  <a:tcPr marT="63500" marB="63500" marR="63500" marL="63500"/>
                </a:tc>
              </a:tr>
              <a:tr h="421150">
                <a:tc>
                  <a:txBody>
                    <a:bodyPr/>
                    <a:lstStyle/>
                    <a:p>
                      <a:pPr indent="0" lvl="0" marL="0" rtl="0" algn="l">
                        <a:spcBef>
                          <a:spcPts val="0"/>
                        </a:spcBef>
                        <a:spcAft>
                          <a:spcPts val="0"/>
                        </a:spcAft>
                        <a:buNone/>
                      </a:pPr>
                      <a:r>
                        <a:rPr lang="en-IN" sz="1800"/>
                        <a:t>9</a:t>
                      </a:r>
                      <a:endParaRPr sz="1800"/>
                    </a:p>
                  </a:txBody>
                  <a:tcPr marT="63500" marB="63500" marR="63500" marL="63500"/>
                </a:tc>
                <a:tc>
                  <a:txBody>
                    <a:bodyPr/>
                    <a:lstStyle/>
                    <a:p>
                      <a:pPr indent="0" lvl="0" marL="0" rtl="0" algn="l">
                        <a:spcBef>
                          <a:spcPts val="0"/>
                        </a:spcBef>
                        <a:spcAft>
                          <a:spcPts val="0"/>
                        </a:spcAft>
                        <a:buNone/>
                      </a:pPr>
                      <a:r>
                        <a:rPr lang="en-IN" sz="1800"/>
                        <a:t>Other Electronics and miscellaneous</a:t>
                      </a:r>
                      <a:endParaRPr sz="1800"/>
                    </a:p>
                  </a:txBody>
                  <a:tcPr marT="63500" marB="63500" marR="63500" marL="63500"/>
                </a:tc>
                <a:tc>
                  <a:txBody>
                    <a:bodyPr/>
                    <a:lstStyle/>
                    <a:p>
                      <a:pPr indent="0" lvl="0" marL="0" rtl="0" algn="l">
                        <a:spcBef>
                          <a:spcPts val="0"/>
                        </a:spcBef>
                        <a:spcAft>
                          <a:spcPts val="0"/>
                        </a:spcAft>
                        <a:buNone/>
                      </a:pPr>
                      <a:r>
                        <a:t/>
                      </a:r>
                      <a:endParaRPr sz="1800"/>
                    </a:p>
                  </a:txBody>
                  <a:tcPr marT="63500" marB="63500" marR="63500" marL="63500"/>
                </a:tc>
                <a:tc>
                  <a:txBody>
                    <a:bodyPr/>
                    <a:lstStyle/>
                    <a:p>
                      <a:pPr indent="0" lvl="0" marL="0" rtl="0" algn="l">
                        <a:spcBef>
                          <a:spcPts val="0"/>
                        </a:spcBef>
                        <a:spcAft>
                          <a:spcPts val="0"/>
                        </a:spcAft>
                        <a:buNone/>
                      </a:pPr>
                      <a:r>
                        <a:t/>
                      </a:r>
                      <a:endParaRPr sz="1800"/>
                    </a:p>
                  </a:txBody>
                  <a:tcPr marT="63500" marB="63500" marR="63500" marL="63500"/>
                </a:tc>
                <a:tc>
                  <a:txBody>
                    <a:bodyPr/>
                    <a:lstStyle/>
                    <a:p>
                      <a:pPr indent="0" lvl="0" marL="0" rtl="0" algn="l">
                        <a:spcBef>
                          <a:spcPts val="0"/>
                        </a:spcBef>
                        <a:spcAft>
                          <a:spcPts val="0"/>
                        </a:spcAft>
                        <a:buNone/>
                      </a:pPr>
                      <a:r>
                        <a:rPr lang="en-IN" sz="1800"/>
                        <a:t>5000</a:t>
                      </a:r>
                      <a:endParaRPr sz="1800"/>
                    </a:p>
                  </a:txBody>
                  <a:tcPr marT="63500" marB="63500" marR="63500" marL="63500"/>
                </a:tc>
              </a:tr>
              <a:tr h="421150">
                <a:tc>
                  <a:txBody>
                    <a:bodyPr/>
                    <a:lstStyle/>
                    <a:p>
                      <a:pPr indent="0" lvl="0" marL="0" rtl="0" algn="l">
                        <a:spcBef>
                          <a:spcPts val="0"/>
                        </a:spcBef>
                        <a:spcAft>
                          <a:spcPts val="0"/>
                        </a:spcAft>
                        <a:buNone/>
                      </a:pPr>
                      <a:r>
                        <a:rPr lang="en-IN" sz="1800"/>
                        <a:t>10</a:t>
                      </a:r>
                      <a:endParaRPr sz="1800"/>
                    </a:p>
                  </a:txBody>
                  <a:tcPr marT="63500" marB="63500" marR="63500" marL="63500"/>
                </a:tc>
                <a:tc>
                  <a:txBody>
                    <a:bodyPr/>
                    <a:lstStyle/>
                    <a:p>
                      <a:pPr indent="0" lvl="0" marL="0" rtl="0" algn="l">
                        <a:spcBef>
                          <a:spcPts val="0"/>
                        </a:spcBef>
                        <a:spcAft>
                          <a:spcPts val="0"/>
                        </a:spcAft>
                        <a:buNone/>
                      </a:pPr>
                      <a:r>
                        <a:rPr lang="en-IN" sz="1800"/>
                        <a:t>Slotted weights, pulley</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c>
                  <a:txBody>
                    <a:bodyPr/>
                    <a:lstStyle/>
                    <a:p>
                      <a:pPr indent="0" lvl="0" marL="0" rtl="0" algn="l">
                        <a:spcBef>
                          <a:spcPts val="0"/>
                        </a:spcBef>
                        <a:spcAft>
                          <a:spcPts val="0"/>
                        </a:spcAft>
                        <a:buNone/>
                      </a:pPr>
                      <a:r>
                        <a:rPr lang="en-IN" sz="1800"/>
                        <a:t>1</a:t>
                      </a:r>
                      <a:endParaRPr sz="1800"/>
                    </a:p>
                  </a:txBody>
                  <a:tcPr marT="63500" marB="63500" marR="63500" marL="63500"/>
                </a:tc>
                <a:tc>
                  <a:txBody>
                    <a:bodyPr/>
                    <a:lstStyle/>
                    <a:p>
                      <a:pPr indent="0" lvl="0" marL="0" rtl="0" algn="l">
                        <a:spcBef>
                          <a:spcPts val="0"/>
                        </a:spcBef>
                        <a:spcAft>
                          <a:spcPts val="0"/>
                        </a:spcAft>
                        <a:buNone/>
                      </a:pPr>
                      <a:r>
                        <a:rPr lang="en-IN" sz="1800"/>
                        <a:t>2000</a:t>
                      </a:r>
                      <a:endParaRPr sz="1800"/>
                    </a:p>
                  </a:txBody>
                  <a:tcPr marT="63500" marB="63500" marR="63500" marL="63500"/>
                </a:tc>
              </a:tr>
              <a:tr h="498825">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b="1" lang="en-IN" sz="2400"/>
                        <a:t>Grand Total</a:t>
                      </a:r>
                      <a:endParaRPr b="1" sz="2400"/>
                    </a:p>
                  </a:txBody>
                  <a:tcPr marT="63500" marB="63500" marR="63500" marL="63500"/>
                </a:tc>
                <a:tc>
                  <a:txBody>
                    <a:bodyPr/>
                    <a:lstStyle/>
                    <a:p>
                      <a:pPr indent="0" lvl="0" marL="0" rtl="0" algn="l">
                        <a:spcBef>
                          <a:spcPts val="0"/>
                        </a:spcBef>
                        <a:spcAft>
                          <a:spcPts val="0"/>
                        </a:spcAft>
                        <a:buNone/>
                      </a:pPr>
                      <a:r>
                        <a:t/>
                      </a:r>
                      <a:endParaRPr sz="2400"/>
                    </a:p>
                  </a:txBody>
                  <a:tcPr marT="63500" marB="63500" marR="63500" marL="63500"/>
                </a:tc>
                <a:tc>
                  <a:txBody>
                    <a:bodyPr/>
                    <a:lstStyle/>
                    <a:p>
                      <a:pPr indent="0" lvl="0" marL="0" rtl="0" algn="l">
                        <a:spcBef>
                          <a:spcPts val="0"/>
                        </a:spcBef>
                        <a:spcAft>
                          <a:spcPts val="0"/>
                        </a:spcAft>
                        <a:buNone/>
                      </a:pPr>
                      <a:r>
                        <a:t/>
                      </a:r>
                      <a:endParaRPr sz="2400"/>
                    </a:p>
                  </a:txBody>
                  <a:tcPr marT="63500" marB="63500" marR="63500" marL="63500"/>
                </a:tc>
                <a:tc>
                  <a:txBody>
                    <a:bodyPr/>
                    <a:lstStyle/>
                    <a:p>
                      <a:pPr indent="0" lvl="0" marL="0" rtl="0" algn="l">
                        <a:spcBef>
                          <a:spcPts val="0"/>
                        </a:spcBef>
                        <a:spcAft>
                          <a:spcPts val="0"/>
                        </a:spcAft>
                        <a:buNone/>
                      </a:pPr>
                      <a:r>
                        <a:rPr lang="en-IN" sz="2400"/>
                        <a:t>20</a:t>
                      </a:r>
                      <a:r>
                        <a:rPr lang="en-IN" sz="2400"/>
                        <a:t>,320/-</a:t>
                      </a:r>
                      <a:endParaRPr sz="2400"/>
                    </a:p>
                  </a:txBody>
                  <a:tcPr marT="63500" marB="63500" marR="63500" marL="63500"/>
                </a:tc>
              </a:tr>
            </a:tbl>
          </a:graphicData>
        </a:graphic>
      </p:graphicFrame>
      <p:sp>
        <p:nvSpPr>
          <p:cNvPr id="390" name="Google Shape;390;p34"/>
          <p:cNvSpPr txBox="1"/>
          <p:nvPr/>
        </p:nvSpPr>
        <p:spPr>
          <a:xfrm>
            <a:off x="4492513" y="6466225"/>
            <a:ext cx="3230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Note: tentative, minor changes may occur.</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Conclusions</a:t>
            </a:r>
            <a:endParaRPr/>
          </a:p>
        </p:txBody>
      </p:sp>
      <p:sp>
        <p:nvSpPr>
          <p:cNvPr id="396" name="Google Shape;396;p35"/>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The complete analysis of the mechanism(s) was performed using applicable method and software.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3D CAD model of the mechanism was created to facilitate better visualisation.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Various design considerations were addressed and manufacturing workflow and plan were accomplished as a prerequisite to manufacturing. </a:t>
            </a:r>
            <a:endParaRPr/>
          </a:p>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BoM was prepared and materials acquisition from the vendor is in process.</a:t>
            </a:r>
            <a:endParaRPr/>
          </a:p>
          <a:p>
            <a:pPr indent="0" lvl="0" marL="0" rtl="0" algn="l">
              <a:lnSpc>
                <a:spcPct val="90000"/>
              </a:lnSpc>
              <a:spcBef>
                <a:spcPts val="0"/>
              </a:spcBef>
              <a:spcAft>
                <a:spcPts val="0"/>
              </a:spcAft>
              <a:buClr>
                <a:schemeClr val="dk1"/>
              </a:buClr>
              <a:buSzPts val="2800"/>
              <a:buNone/>
            </a:pPr>
            <a:r>
              <a:t/>
            </a:r>
            <a:endParaRPr/>
          </a:p>
        </p:txBody>
      </p:sp>
      <p:sp>
        <p:nvSpPr>
          <p:cNvPr id="397" name="Google Shape;397;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98" name="Google Shape;398;p3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99" name="Google Shape;399;p3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400" name="Google Shape;400;p3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04" name="Shape 404"/>
        <p:cNvGrpSpPr/>
        <p:nvPr/>
      </p:nvGrpSpPr>
      <p:grpSpPr>
        <a:xfrm>
          <a:off x="0" y="0"/>
          <a:ext cx="0" cy="0"/>
          <a:chOff x="0" y="0"/>
          <a:chExt cx="0" cy="0"/>
        </a:xfrm>
      </p:grpSpPr>
      <p:sp>
        <p:nvSpPr>
          <p:cNvPr id="405" name="Google Shape;405;p3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Future Work</a:t>
            </a:r>
            <a:endParaRPr/>
          </a:p>
        </p:txBody>
      </p:sp>
      <p:sp>
        <p:nvSpPr>
          <p:cNvPr id="406" name="Google Shape;406;p36"/>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08" name="Google Shape;408;p3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09" name="Google Shape;409;p36"/>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410" name="Google Shape;410;p3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411" name="Google Shape;411;p36"/>
          <p:cNvGrpSpPr/>
          <p:nvPr/>
        </p:nvGrpSpPr>
        <p:grpSpPr>
          <a:xfrm>
            <a:off x="7509568" y="1586327"/>
            <a:ext cx="4407490" cy="4643951"/>
            <a:chOff x="5632317" y="1189775"/>
            <a:chExt cx="3305700" cy="3483050"/>
          </a:xfrm>
        </p:grpSpPr>
        <p:sp>
          <p:nvSpPr>
            <p:cNvPr id="412" name="Google Shape;412;p36"/>
            <p:cNvSpPr/>
            <p:nvPr/>
          </p:nvSpPr>
          <p:spPr>
            <a:xfrm>
              <a:off x="5632317" y="1189775"/>
              <a:ext cx="3305700" cy="669000"/>
            </a:xfrm>
            <a:prstGeom prst="chevron">
              <a:avLst>
                <a:gd fmla="val 50000" name="adj"/>
              </a:avLst>
            </a:prstGeom>
            <a:solidFill>
              <a:srgbClr val="249C90"/>
            </a:solidFill>
            <a:ln>
              <a:noFill/>
            </a:ln>
          </p:spPr>
          <p:txBody>
            <a:bodyPr anchorCtr="0" anchor="ctr" bIns="121900" lIns="121900" spcFirstLastPara="1" rIns="121900" wrap="square" tIns="121900">
              <a:noAutofit/>
            </a:bodyPr>
            <a:lstStyle/>
            <a:p>
              <a:pPr indent="457200" lvl="0" marL="457200" rtl="0" algn="l">
                <a:spcBef>
                  <a:spcPts val="0"/>
                </a:spcBef>
                <a:spcAft>
                  <a:spcPts val="0"/>
                </a:spcAft>
                <a:buNone/>
              </a:pPr>
              <a:r>
                <a:rPr lang="en-IN" sz="2400">
                  <a:solidFill>
                    <a:srgbClr val="FFFFFF"/>
                  </a:solidFill>
                  <a:latin typeface="Calibri"/>
                  <a:ea typeface="Calibri"/>
                  <a:cs typeface="Calibri"/>
                  <a:sym typeface="Calibri"/>
                </a:rPr>
                <a:t>Fabrication</a:t>
              </a:r>
              <a:endParaRPr sz="2400">
                <a:solidFill>
                  <a:srgbClr val="FFFFFF"/>
                </a:solidFill>
                <a:latin typeface="Calibri"/>
                <a:ea typeface="Calibri"/>
                <a:cs typeface="Calibri"/>
                <a:sym typeface="Calibri"/>
              </a:endParaRPr>
            </a:p>
          </p:txBody>
        </p:sp>
        <p:sp>
          <p:nvSpPr>
            <p:cNvPr id="413" name="Google Shape;413;p36"/>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Fabrication and assembling of links.</a:t>
              </a:r>
              <a:endParaRPr sz="2400">
                <a:latin typeface="Calibri"/>
                <a:ea typeface="Calibri"/>
                <a:cs typeface="Calibri"/>
                <a:sym typeface="Calibri"/>
              </a:endParaRPr>
            </a:p>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Experimentation, testing and validation.</a:t>
              </a:r>
              <a:endParaRPr sz="2400">
                <a:latin typeface="Calibri"/>
                <a:ea typeface="Calibri"/>
                <a:cs typeface="Calibri"/>
                <a:sym typeface="Calibri"/>
              </a:endParaRPr>
            </a:p>
          </p:txBody>
        </p:sp>
      </p:grpSp>
      <p:grpSp>
        <p:nvGrpSpPr>
          <p:cNvPr id="414" name="Google Shape;414;p36"/>
          <p:cNvGrpSpPr/>
          <p:nvPr/>
        </p:nvGrpSpPr>
        <p:grpSpPr>
          <a:xfrm>
            <a:off x="3925507" y="1586327"/>
            <a:ext cx="4407490" cy="4643951"/>
            <a:chOff x="2944204" y="1189775"/>
            <a:chExt cx="3305700" cy="3483050"/>
          </a:xfrm>
        </p:grpSpPr>
        <p:sp>
          <p:nvSpPr>
            <p:cNvPr id="415" name="Google Shape;415;p36"/>
            <p:cNvSpPr/>
            <p:nvPr/>
          </p:nvSpPr>
          <p:spPr>
            <a:xfrm>
              <a:off x="2944204" y="1189775"/>
              <a:ext cx="33057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Final Design</a:t>
              </a:r>
              <a:endParaRPr sz="2400">
                <a:solidFill>
                  <a:srgbClr val="FFFFFF"/>
                </a:solidFill>
                <a:latin typeface="Calibri"/>
                <a:ea typeface="Calibri"/>
                <a:cs typeface="Calibri"/>
                <a:sym typeface="Calibri"/>
              </a:endParaRPr>
            </a:p>
          </p:txBody>
        </p:sp>
        <p:sp>
          <p:nvSpPr>
            <p:cNvPr id="416" name="Google Shape;416;p36"/>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Final prototype  model consisting of links, bearings, motors, sensors, etc.</a:t>
              </a:r>
              <a:endParaRPr sz="2400">
                <a:latin typeface="Calibri"/>
                <a:ea typeface="Calibri"/>
                <a:cs typeface="Calibri"/>
                <a:sym typeface="Calibri"/>
              </a:endParaRPr>
            </a:p>
          </p:txBody>
        </p:sp>
      </p:grpSp>
      <p:grpSp>
        <p:nvGrpSpPr>
          <p:cNvPr id="417" name="Google Shape;417;p36"/>
          <p:cNvGrpSpPr/>
          <p:nvPr/>
        </p:nvGrpSpPr>
        <p:grpSpPr>
          <a:xfrm>
            <a:off x="230440" y="1586627"/>
            <a:ext cx="4480799" cy="4643665"/>
            <a:chOff x="0" y="1189989"/>
            <a:chExt cx="3546900" cy="3482836"/>
          </a:xfrm>
        </p:grpSpPr>
        <p:sp>
          <p:nvSpPr>
            <p:cNvPr id="418" name="Google Shape;418;p36"/>
            <p:cNvSpPr/>
            <p:nvPr/>
          </p:nvSpPr>
          <p:spPr>
            <a:xfrm>
              <a:off x="0" y="1189989"/>
              <a:ext cx="35469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Actuator selection</a:t>
              </a:r>
              <a:endParaRPr sz="2400">
                <a:solidFill>
                  <a:srgbClr val="FFFFFF"/>
                </a:solidFill>
                <a:latin typeface="Calibri"/>
                <a:ea typeface="Calibri"/>
                <a:cs typeface="Calibri"/>
                <a:sym typeface="Calibri"/>
              </a:endParaRPr>
            </a:p>
          </p:txBody>
        </p:sp>
        <p:sp>
          <p:nvSpPr>
            <p:cNvPr id="419" name="Google Shape;419;p36"/>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Need to find the best actuator with its control system.</a:t>
              </a:r>
              <a:endParaRPr sz="2400">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3" name="Shape 423"/>
        <p:cNvGrpSpPr/>
        <p:nvPr/>
      </p:nvGrpSpPr>
      <p:grpSpPr>
        <a:xfrm>
          <a:off x="0" y="0"/>
          <a:ext cx="0" cy="0"/>
          <a:chOff x="0" y="0"/>
          <a:chExt cx="0" cy="0"/>
        </a:xfrm>
      </p:grpSpPr>
      <p:sp>
        <p:nvSpPr>
          <p:cNvPr id="424" name="Google Shape;424;p3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References</a:t>
            </a:r>
            <a:endParaRPr/>
          </a:p>
        </p:txBody>
      </p:sp>
      <p:sp>
        <p:nvSpPr>
          <p:cNvPr id="425" name="Google Shape;425;p37"/>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AutoNum type="arabicPeriod"/>
            </a:pPr>
            <a:r>
              <a:rPr lang="en-IN"/>
              <a:t>MATLAB version 9.3.0.713579 (R2017b). The Mathworks, Inc., Natick, Massachusetts, 2017.</a:t>
            </a:r>
            <a:endParaRPr/>
          </a:p>
          <a:p>
            <a:pPr indent="-342900" lvl="0" marL="457200" rtl="0" algn="l">
              <a:lnSpc>
                <a:spcPct val="90000"/>
              </a:lnSpc>
              <a:spcBef>
                <a:spcPts val="0"/>
              </a:spcBef>
              <a:spcAft>
                <a:spcPts val="0"/>
              </a:spcAft>
              <a:buSzPts val="1800"/>
              <a:buAutoNum type="arabicPeriod"/>
            </a:pPr>
            <a:r>
              <a:rPr lang="en-IN"/>
              <a:t>A. Ghosh and A. K. Mallik, Theory of mechanisms and machines. Affiliated East-West Press Private Limited, 2002. </a:t>
            </a:r>
            <a:endParaRPr/>
          </a:p>
          <a:p>
            <a:pPr indent="-342900" lvl="0" marL="457200" rtl="0" algn="l">
              <a:lnSpc>
                <a:spcPct val="90000"/>
              </a:lnSpc>
              <a:spcBef>
                <a:spcPts val="0"/>
              </a:spcBef>
              <a:spcAft>
                <a:spcPts val="0"/>
              </a:spcAft>
              <a:buSzPts val="1800"/>
              <a:buAutoNum type="arabicPeriod"/>
            </a:pPr>
            <a:r>
              <a:rPr lang="en-IN"/>
              <a:t>M. Hohenwarter, M. Borcherds, G. Ancsin, B. Bencze, M. Blossier, A. Delobelle, C. Denizet, J. Éliás, A. Fekete, L. Gál, Z. Konecný ˇ , Z. Kovács, S. Lizelfelner, B. Parisse, and G. Sturr (2013). GeoGebra 4.4. </a:t>
            </a:r>
            <a:r>
              <a:rPr lang="en-IN" u="sng">
                <a:solidFill>
                  <a:schemeClr val="hlink"/>
                </a:solidFill>
                <a:hlinkClick r:id="rId3"/>
              </a:rPr>
              <a:t>http://www.geogebra.org</a:t>
            </a:r>
            <a:r>
              <a:rPr lang="en-IN"/>
              <a:t>.</a:t>
            </a:r>
            <a:endParaRPr/>
          </a:p>
          <a:p>
            <a:pPr indent="-342900" lvl="0" marL="457200" rtl="0" algn="l">
              <a:lnSpc>
                <a:spcPct val="90000"/>
              </a:lnSpc>
              <a:spcBef>
                <a:spcPts val="0"/>
              </a:spcBef>
              <a:spcAft>
                <a:spcPts val="0"/>
              </a:spcAft>
              <a:buSzPts val="1800"/>
              <a:buAutoNum type="arabicPeriod"/>
            </a:pPr>
            <a:r>
              <a:rPr lang="en-IN"/>
              <a:t>R. L. Norton, Kinematics and dynamics of machinery. McGraw-Hill Higher Education, 2011.</a:t>
            </a:r>
            <a:endParaRPr/>
          </a:p>
          <a:p>
            <a:pPr indent="-342900" lvl="0" marL="457200" rtl="0" algn="l">
              <a:lnSpc>
                <a:spcPct val="90000"/>
              </a:lnSpc>
              <a:spcBef>
                <a:spcPts val="0"/>
              </a:spcBef>
              <a:spcAft>
                <a:spcPts val="0"/>
              </a:spcAft>
              <a:buSzPts val="1800"/>
              <a:buAutoNum type="arabicPeriod"/>
            </a:pPr>
            <a:r>
              <a:rPr lang="en-IN"/>
              <a:t>Python Core Team (2018). Python: A dynamic, open source programming language. Python Software Foundation. URL </a:t>
            </a:r>
            <a:r>
              <a:rPr lang="en-IN" u="sng">
                <a:solidFill>
                  <a:schemeClr val="hlink"/>
                </a:solidFill>
                <a:hlinkClick r:id="rId4"/>
              </a:rPr>
              <a:t>https://www.python.org/</a:t>
            </a:r>
            <a:r>
              <a:rPr lang="en-IN"/>
              <a:t>.</a:t>
            </a:r>
            <a:endParaRPr/>
          </a:p>
          <a:p>
            <a:pPr indent="-342900" lvl="0" marL="457200" rtl="0" algn="l">
              <a:lnSpc>
                <a:spcPct val="90000"/>
              </a:lnSpc>
              <a:spcBef>
                <a:spcPts val="0"/>
              </a:spcBef>
              <a:spcAft>
                <a:spcPts val="0"/>
              </a:spcAft>
              <a:buSzPts val="1800"/>
              <a:buAutoNum type="arabicPeriod"/>
            </a:pPr>
            <a:r>
              <a:rPr lang="en-IN"/>
              <a:t>J. J. Uicker, G. R. Pennock, J. E. Shigley, et al., Theory of machines and mechanisms, volume 1. Oxford University Press New York, NY, 2011.</a:t>
            </a:r>
            <a:endParaRPr/>
          </a:p>
          <a:p>
            <a:pPr indent="0" lvl="0" marL="0" rtl="0" algn="l">
              <a:lnSpc>
                <a:spcPct val="90000"/>
              </a:lnSpc>
              <a:spcBef>
                <a:spcPts val="0"/>
              </a:spcBef>
              <a:spcAft>
                <a:spcPts val="0"/>
              </a:spcAft>
              <a:buClr>
                <a:schemeClr val="dk1"/>
              </a:buClr>
              <a:buSzPts val="2800"/>
              <a:buNone/>
            </a:pPr>
            <a:r>
              <a:t/>
            </a:r>
            <a:endParaRPr/>
          </a:p>
        </p:txBody>
      </p:sp>
      <p:sp>
        <p:nvSpPr>
          <p:cNvPr id="426" name="Google Shape;426;p3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27" name="Google Shape;427;p3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28" name="Google Shape;428;p37"/>
          <p:cNvPicPr preferRelativeResize="0"/>
          <p:nvPr/>
        </p:nvPicPr>
        <p:blipFill rotWithShape="1">
          <a:blip r:embed="rId5">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429" name="Google Shape;429;p3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33" name="Shape 433"/>
        <p:cNvGrpSpPr/>
        <p:nvPr/>
      </p:nvGrpSpPr>
      <p:grpSpPr>
        <a:xfrm>
          <a:off x="0" y="0"/>
          <a:ext cx="0" cy="0"/>
          <a:chOff x="0" y="0"/>
          <a:chExt cx="0" cy="0"/>
        </a:xfrm>
      </p:grpSpPr>
      <p:sp>
        <p:nvSpPr>
          <p:cNvPr id="434" name="Google Shape;434;p3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Acknowledgements</a:t>
            </a:r>
            <a:endParaRPr/>
          </a:p>
        </p:txBody>
      </p:sp>
      <p:sp>
        <p:nvSpPr>
          <p:cNvPr id="435" name="Google Shape;435;p38"/>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lang="en-IN"/>
              <a:t>Thanks to all those who helped us during the course of our B.Tech. project at IIT Tirupati. We are thankful to and fortunate enough to get constant encouragement, support and guidance from Dr. Sriram Sundar of Mechanical Engineering Department which helped us in successfully completing first phase of our project work. We would also like to extend our sincere esteems to all staff in laboratory for their timely support.</a:t>
            </a:r>
            <a:endParaRPr/>
          </a:p>
          <a:p>
            <a:pPr indent="0" lvl="0" marL="0" rtl="0" algn="l">
              <a:lnSpc>
                <a:spcPct val="90000"/>
              </a:lnSpc>
              <a:spcBef>
                <a:spcPts val="0"/>
              </a:spcBef>
              <a:spcAft>
                <a:spcPts val="0"/>
              </a:spcAft>
              <a:buClr>
                <a:schemeClr val="dk1"/>
              </a:buClr>
              <a:buSzPts val="1100"/>
              <a:buFont typeface="Arial"/>
              <a:buNone/>
            </a:pPr>
            <a:r>
              <a:t/>
            </a:r>
            <a:endParaRPr/>
          </a:p>
          <a:p>
            <a:pPr indent="0" lvl="0" marL="0" rtl="0" algn="l">
              <a:lnSpc>
                <a:spcPct val="90000"/>
              </a:lnSpc>
              <a:spcBef>
                <a:spcPts val="0"/>
              </a:spcBef>
              <a:spcAft>
                <a:spcPts val="0"/>
              </a:spcAft>
              <a:buClr>
                <a:schemeClr val="dk1"/>
              </a:buClr>
              <a:buSzPts val="1100"/>
              <a:buFont typeface="Arial"/>
              <a:buNone/>
            </a:pPr>
            <a:r>
              <a:rPr lang="en-IN"/>
              <a:t>To our families, thank you for encouraging us in all of our pursuits and inspiring us to follow our dreams. We are especially grateful to our parents, who supported us emotionally and financially.</a:t>
            </a:r>
            <a:endParaRPr/>
          </a:p>
          <a:p>
            <a:pPr indent="0" lvl="0" marL="0" rtl="0" algn="l">
              <a:lnSpc>
                <a:spcPct val="90000"/>
              </a:lnSpc>
              <a:spcBef>
                <a:spcPts val="0"/>
              </a:spcBef>
              <a:spcAft>
                <a:spcPts val="0"/>
              </a:spcAft>
              <a:buClr>
                <a:schemeClr val="dk1"/>
              </a:buClr>
              <a:buSzPts val="2800"/>
              <a:buNone/>
            </a:pPr>
            <a:r>
              <a:t/>
            </a:r>
            <a:endParaRPr/>
          </a:p>
        </p:txBody>
      </p:sp>
      <p:sp>
        <p:nvSpPr>
          <p:cNvPr id="436" name="Google Shape;436;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437" name="Google Shape;437;p3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38" name="Google Shape;438;p38"/>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439" name="Google Shape;439;p3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4" name="Shape 444"/>
        <p:cNvGrpSpPr/>
        <p:nvPr/>
      </p:nvGrpSpPr>
      <p:grpSpPr>
        <a:xfrm>
          <a:off x="0" y="0"/>
          <a:ext cx="0" cy="0"/>
          <a:chOff x="0" y="0"/>
          <a:chExt cx="0" cy="0"/>
        </a:xfrm>
      </p:grpSpPr>
      <p:sp>
        <p:nvSpPr>
          <p:cNvPr id="445" name="Google Shape;445;p39"/>
          <p:cNvSpPr txBox="1"/>
          <p:nvPr>
            <p:ph type="title"/>
          </p:nvPr>
        </p:nvSpPr>
        <p:spPr>
          <a:xfrm>
            <a:off x="5479200" y="2856750"/>
            <a:ext cx="1233600" cy="1144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t>END</a:t>
            </a:r>
            <a:endParaRPr/>
          </a:p>
        </p:txBody>
      </p:sp>
      <p:sp>
        <p:nvSpPr>
          <p:cNvPr id="446" name="Google Shape;446;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451" name="Shape 451"/>
        <p:cNvGrpSpPr/>
        <p:nvPr/>
      </p:nvGrpSpPr>
      <p:grpSpPr>
        <a:xfrm>
          <a:off x="0" y="0"/>
          <a:ext cx="0" cy="0"/>
          <a:chOff x="0" y="0"/>
          <a:chExt cx="0" cy="0"/>
        </a:xfrm>
      </p:grpSpPr>
      <p:sp>
        <p:nvSpPr>
          <p:cNvPr id="452" name="Google Shape;452;p40"/>
          <p:cNvSpPr txBox="1"/>
          <p:nvPr>
            <p:ph type="title"/>
          </p:nvPr>
        </p:nvSpPr>
        <p:spPr>
          <a:xfrm>
            <a:off x="3058950" y="2766150"/>
            <a:ext cx="6074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Supplementary material</a:t>
            </a:r>
            <a:endParaRPr>
              <a:solidFill>
                <a:srgbClr val="FFFFFF"/>
              </a:solidFill>
            </a:endParaRPr>
          </a:p>
        </p:txBody>
      </p:sp>
      <p:sp>
        <p:nvSpPr>
          <p:cNvPr id="453" name="Google Shape;453;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Updates</a:t>
            </a:r>
            <a:endParaRPr/>
          </a:p>
        </p:txBody>
      </p:sp>
      <p:sp>
        <p:nvSpPr>
          <p:cNvPr id="459" name="Google Shape;459;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60" name="Google Shape;460;p41"/>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61" name="Google Shape;461;p41"/>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462" name="Google Shape;462;p41"/>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463" name="Google Shape;463;p41"/>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464" name="Google Shape;464;p41"/>
          <p:cNvGrpSpPr/>
          <p:nvPr/>
        </p:nvGrpSpPr>
        <p:grpSpPr>
          <a:xfrm>
            <a:off x="0" y="1586613"/>
            <a:ext cx="3635509" cy="4643665"/>
            <a:chOff x="0" y="1189989"/>
            <a:chExt cx="2726700" cy="3482836"/>
          </a:xfrm>
        </p:grpSpPr>
        <p:sp>
          <p:nvSpPr>
            <p:cNvPr id="465" name="Google Shape;465;p41"/>
            <p:cNvSpPr/>
            <p:nvPr/>
          </p:nvSpPr>
          <p:spPr>
            <a:xfrm>
              <a:off x="0" y="1189989"/>
              <a:ext cx="27267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GeoGebra	</a:t>
              </a:r>
              <a:endParaRPr sz="2400">
                <a:solidFill>
                  <a:srgbClr val="FFFFFF"/>
                </a:solidFill>
                <a:latin typeface="Calibri"/>
                <a:ea typeface="Calibri"/>
                <a:cs typeface="Calibri"/>
                <a:sym typeface="Calibri"/>
              </a:endParaRPr>
            </a:p>
          </p:txBody>
        </p:sp>
        <p:sp>
          <p:nvSpPr>
            <p:cNvPr id="466" name="Google Shape;466;p41"/>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467" name="Google Shape;467;p41"/>
          <p:cNvGrpSpPr/>
          <p:nvPr/>
        </p:nvGrpSpPr>
        <p:grpSpPr>
          <a:xfrm>
            <a:off x="3017825" y="1586327"/>
            <a:ext cx="3388315" cy="4643951"/>
            <a:chOff x="2263425" y="1189775"/>
            <a:chExt cx="2541300" cy="3483050"/>
          </a:xfrm>
        </p:grpSpPr>
        <p:sp>
          <p:nvSpPr>
            <p:cNvPr id="468" name="Google Shape;468;p41"/>
            <p:cNvSpPr/>
            <p:nvPr/>
          </p:nvSpPr>
          <p:spPr>
            <a:xfrm>
              <a:off x="2263425" y="1189775"/>
              <a:ext cx="2541300" cy="669000"/>
            </a:xfrm>
            <a:prstGeom prst="chevron">
              <a:avLst>
                <a:gd fmla="val 50000" name="adj"/>
              </a:avLst>
            </a:prstGeom>
            <a:solidFill>
              <a:srgbClr val="1B786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Python</a:t>
              </a:r>
              <a:endParaRPr sz="2400">
                <a:solidFill>
                  <a:srgbClr val="FFFFFF"/>
                </a:solidFill>
                <a:latin typeface="Calibri"/>
                <a:ea typeface="Calibri"/>
                <a:cs typeface="Calibri"/>
                <a:sym typeface="Calibri"/>
              </a:endParaRPr>
            </a:p>
          </p:txBody>
        </p:sp>
        <p:sp>
          <p:nvSpPr>
            <p:cNvPr id="469" name="Google Shape;469;p41"/>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470" name="Google Shape;470;p41"/>
          <p:cNvGrpSpPr/>
          <p:nvPr/>
        </p:nvGrpSpPr>
        <p:grpSpPr>
          <a:xfrm>
            <a:off x="5773154" y="1586327"/>
            <a:ext cx="3388315" cy="4643961"/>
            <a:chOff x="4329974" y="1189775"/>
            <a:chExt cx="2541300" cy="3483058"/>
          </a:xfrm>
        </p:grpSpPr>
        <p:sp>
          <p:nvSpPr>
            <p:cNvPr id="471" name="Google Shape;471;p41"/>
            <p:cNvSpPr/>
            <p:nvPr/>
          </p:nvSpPr>
          <p:spPr>
            <a:xfrm>
              <a:off x="4329974" y="1189775"/>
              <a:ext cx="25413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Simscape</a:t>
              </a:r>
              <a:endParaRPr sz="2400">
                <a:solidFill>
                  <a:srgbClr val="FFFFFF"/>
                </a:solidFill>
                <a:latin typeface="Calibri"/>
                <a:ea typeface="Calibri"/>
                <a:cs typeface="Calibri"/>
                <a:sym typeface="Calibri"/>
              </a:endParaRPr>
            </a:p>
          </p:txBody>
        </p:sp>
        <p:sp>
          <p:nvSpPr>
            <p:cNvPr id="472" name="Google Shape;472;p41"/>
            <p:cNvSpPr txBox="1"/>
            <p:nvPr/>
          </p:nvSpPr>
          <p:spPr>
            <a:xfrm>
              <a:off x="4550607" y="2057133"/>
              <a:ext cx="21204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473" name="Google Shape;473;p41"/>
          <p:cNvGrpSpPr/>
          <p:nvPr/>
        </p:nvGrpSpPr>
        <p:grpSpPr>
          <a:xfrm>
            <a:off x="8528772" y="1586327"/>
            <a:ext cx="3388315" cy="4643951"/>
            <a:chOff x="6396739" y="1189775"/>
            <a:chExt cx="2541300" cy="3483050"/>
          </a:xfrm>
        </p:grpSpPr>
        <p:sp>
          <p:nvSpPr>
            <p:cNvPr id="474" name="Google Shape;474;p41"/>
            <p:cNvSpPr/>
            <p:nvPr/>
          </p:nvSpPr>
          <p:spPr>
            <a:xfrm>
              <a:off x="6396739" y="1189775"/>
              <a:ext cx="2541300" cy="669000"/>
            </a:xfrm>
            <a:prstGeom prst="chevron">
              <a:avLst>
                <a:gd fmla="val 50000" name="adj"/>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Sensors selection</a:t>
              </a:r>
              <a:endParaRPr sz="2400">
                <a:solidFill>
                  <a:srgbClr val="FFFFFF"/>
                </a:solidFill>
                <a:latin typeface="Calibri"/>
                <a:ea typeface="Calibri"/>
                <a:cs typeface="Calibri"/>
                <a:sym typeface="Calibri"/>
              </a:endParaRPr>
            </a:p>
          </p:txBody>
        </p:sp>
        <p:sp>
          <p:nvSpPr>
            <p:cNvPr id="475" name="Google Shape;475;p41"/>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pic>
        <p:nvPicPr>
          <p:cNvPr id="476" name="Google Shape;476;p41"/>
          <p:cNvPicPr preferRelativeResize="0"/>
          <p:nvPr/>
        </p:nvPicPr>
        <p:blipFill rotWithShape="1">
          <a:blip r:embed="rId4">
            <a:alphaModFix/>
          </a:blip>
          <a:srcRect b="0" l="0" r="24288" t="0"/>
          <a:stretch/>
        </p:blipFill>
        <p:spPr>
          <a:xfrm>
            <a:off x="179325" y="2892600"/>
            <a:ext cx="3075750" cy="2736975"/>
          </a:xfrm>
          <a:prstGeom prst="rect">
            <a:avLst/>
          </a:prstGeom>
          <a:noFill/>
          <a:ln>
            <a:noFill/>
          </a:ln>
        </p:spPr>
      </p:pic>
      <p:pic>
        <p:nvPicPr>
          <p:cNvPr id="477" name="Google Shape;477;p41"/>
          <p:cNvPicPr preferRelativeResize="0"/>
          <p:nvPr/>
        </p:nvPicPr>
        <p:blipFill rotWithShape="1">
          <a:blip r:embed="rId5">
            <a:alphaModFix/>
          </a:blip>
          <a:srcRect b="1964" l="39437" r="20710" t="55511"/>
          <a:stretch/>
        </p:blipFill>
        <p:spPr>
          <a:xfrm>
            <a:off x="3375800" y="3100827"/>
            <a:ext cx="3635500" cy="2181122"/>
          </a:xfrm>
          <a:prstGeom prst="rect">
            <a:avLst/>
          </a:prstGeom>
          <a:noFill/>
          <a:ln>
            <a:noFill/>
          </a:ln>
        </p:spPr>
      </p:pic>
      <p:pic>
        <p:nvPicPr>
          <p:cNvPr id="478" name="Google Shape;478;p41"/>
          <p:cNvPicPr preferRelativeResize="0"/>
          <p:nvPr/>
        </p:nvPicPr>
        <p:blipFill rotWithShape="1">
          <a:blip r:embed="rId6">
            <a:alphaModFix/>
          </a:blip>
          <a:srcRect b="31275" l="20420" r="13811" t="22932"/>
          <a:stretch/>
        </p:blipFill>
        <p:spPr>
          <a:xfrm>
            <a:off x="7397677" y="4839260"/>
            <a:ext cx="3635500" cy="1423091"/>
          </a:xfrm>
          <a:prstGeom prst="rect">
            <a:avLst/>
          </a:prstGeom>
          <a:noFill/>
          <a:ln>
            <a:noFill/>
          </a:ln>
        </p:spPr>
      </p:pic>
      <p:sp>
        <p:nvSpPr>
          <p:cNvPr id="479" name="Google Shape;479;p41"/>
          <p:cNvSpPr txBox="1"/>
          <p:nvPr/>
        </p:nvSpPr>
        <p:spPr>
          <a:xfrm>
            <a:off x="3718450" y="5189975"/>
            <a:ext cx="925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pic>
        <p:nvPicPr>
          <p:cNvPr id="480" name="Google Shape;480;p41"/>
          <p:cNvPicPr preferRelativeResize="0"/>
          <p:nvPr/>
        </p:nvPicPr>
        <p:blipFill rotWithShape="1">
          <a:blip r:embed="rId7">
            <a:alphaModFix/>
          </a:blip>
          <a:srcRect b="0" l="0" r="14777" t="0"/>
          <a:stretch/>
        </p:blipFill>
        <p:spPr>
          <a:xfrm>
            <a:off x="7385925" y="2555400"/>
            <a:ext cx="3796650" cy="2108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Experiment plan</a:t>
            </a:r>
            <a:endParaRPr/>
          </a:p>
        </p:txBody>
      </p:sp>
      <p:sp>
        <p:nvSpPr>
          <p:cNvPr id="116" name="Google Shape;116;p15"/>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b="1" lang="en-IN"/>
              <a:t>Aim:</a:t>
            </a:r>
            <a:r>
              <a:rPr lang="en-IN"/>
              <a:t> </a:t>
            </a:r>
            <a:endParaRPr/>
          </a:p>
          <a:p>
            <a:pPr indent="0" lvl="0" marL="0" rtl="0" algn="l">
              <a:lnSpc>
                <a:spcPct val="90000"/>
              </a:lnSpc>
              <a:spcBef>
                <a:spcPts val="0"/>
              </a:spcBef>
              <a:spcAft>
                <a:spcPts val="0"/>
              </a:spcAft>
              <a:buClr>
                <a:schemeClr val="dk1"/>
              </a:buClr>
              <a:buSzPts val="2800"/>
              <a:buNone/>
            </a:pPr>
            <a:r>
              <a:rPr lang="en-IN"/>
              <a:t>1. </a:t>
            </a:r>
            <a:r>
              <a:rPr lang="en-IN"/>
              <a:t>To find the slider velocity and acceleration for six bar mechanism and slider crank mechanism</a:t>
            </a:r>
            <a:endParaRPr/>
          </a:p>
          <a:p>
            <a:pPr indent="0" lvl="0" marL="0" rtl="0" algn="l">
              <a:lnSpc>
                <a:spcPct val="90000"/>
              </a:lnSpc>
              <a:spcBef>
                <a:spcPts val="0"/>
              </a:spcBef>
              <a:spcAft>
                <a:spcPts val="0"/>
              </a:spcAft>
              <a:buClr>
                <a:schemeClr val="dk1"/>
              </a:buClr>
              <a:buSzPts val="2800"/>
              <a:buNone/>
            </a:pPr>
            <a:r>
              <a:rPr lang="en-IN"/>
              <a:t>2. To find angular velocity and angular acceleration of all links in double crank mechanism.  </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rPr b="1" lang="en-IN"/>
              <a:t>Methodology and Results</a:t>
            </a:r>
            <a:r>
              <a:rPr b="1" lang="en-IN"/>
              <a:t>: </a:t>
            </a:r>
            <a:endParaRPr/>
          </a:p>
          <a:p>
            <a:pPr indent="-342900" lvl="0" marL="457200" rtl="0" algn="l">
              <a:lnSpc>
                <a:spcPct val="90000"/>
              </a:lnSpc>
              <a:spcBef>
                <a:spcPts val="0"/>
              </a:spcBef>
              <a:spcAft>
                <a:spcPts val="0"/>
              </a:spcAft>
              <a:buSzPts val="1800"/>
              <a:buChar char="•"/>
            </a:pPr>
            <a:r>
              <a:rPr lang="en-IN"/>
              <a:t>This experimental setup will store the data of all parameters for each angular position.</a:t>
            </a:r>
            <a:endParaRPr/>
          </a:p>
          <a:p>
            <a:pPr indent="-342900" lvl="0" marL="457200" rtl="0" algn="l">
              <a:lnSpc>
                <a:spcPct val="90000"/>
              </a:lnSpc>
              <a:spcBef>
                <a:spcPts val="0"/>
              </a:spcBef>
              <a:spcAft>
                <a:spcPts val="0"/>
              </a:spcAft>
              <a:buSzPts val="1800"/>
              <a:buChar char="•"/>
            </a:pPr>
            <a:r>
              <a:rPr lang="en-IN"/>
              <a:t>Students can select the angular position in the experimental setup to get the stored data display.</a:t>
            </a:r>
            <a:endParaRPr/>
          </a:p>
          <a:p>
            <a:pPr indent="-342900" lvl="0" marL="457200" rtl="0" algn="l">
              <a:spcBef>
                <a:spcPts val="0"/>
              </a:spcBef>
              <a:spcAft>
                <a:spcPts val="0"/>
              </a:spcAft>
              <a:buSzPts val="1800"/>
              <a:buChar char="•"/>
            </a:pPr>
            <a:r>
              <a:rPr lang="en-IN"/>
              <a:t>Students need to solve theoretically for any particular angular position of mechanism.</a:t>
            </a:r>
            <a:endParaRPr/>
          </a:p>
          <a:p>
            <a:pPr indent="-342900" lvl="0" marL="457200" rtl="0" algn="l">
              <a:lnSpc>
                <a:spcPct val="90000"/>
              </a:lnSpc>
              <a:spcBef>
                <a:spcPts val="0"/>
              </a:spcBef>
              <a:spcAft>
                <a:spcPts val="0"/>
              </a:spcAft>
              <a:buSzPts val="1800"/>
              <a:buChar char="•"/>
            </a:pPr>
            <a:r>
              <a:rPr lang="en-IN"/>
              <a:t>Students can compare </a:t>
            </a:r>
            <a:r>
              <a:rPr lang="en-IN"/>
              <a:t>theoretical</a:t>
            </a:r>
            <a:r>
              <a:rPr lang="en-IN"/>
              <a:t> results with </a:t>
            </a:r>
            <a:r>
              <a:rPr lang="en-IN"/>
              <a:t>practical</a:t>
            </a:r>
            <a:r>
              <a:rPr lang="en-IN"/>
              <a:t> results.</a:t>
            </a:r>
            <a:endParaRPr/>
          </a:p>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0"/>
              </a:spcBef>
              <a:spcAft>
                <a:spcPts val="0"/>
              </a:spcAft>
              <a:buClr>
                <a:schemeClr val="dk1"/>
              </a:buClr>
              <a:buSzPts val="2800"/>
              <a:buNone/>
            </a:pPr>
            <a:r>
              <a:t/>
            </a:r>
            <a:endParaRPr/>
          </a:p>
        </p:txBody>
      </p:sp>
      <p:sp>
        <p:nvSpPr>
          <p:cNvPr id="117" name="Google Shape;117;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8" name="Google Shape;118;p1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19" name="Google Shape;119;p1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20" name="Google Shape;120;p1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84" name="Shape 484"/>
        <p:cNvGrpSpPr/>
        <p:nvPr/>
      </p:nvGrpSpPr>
      <p:grpSpPr>
        <a:xfrm>
          <a:off x="0" y="0"/>
          <a:ext cx="0" cy="0"/>
          <a:chOff x="0" y="0"/>
          <a:chExt cx="0" cy="0"/>
        </a:xfrm>
      </p:grpSpPr>
      <p:sp>
        <p:nvSpPr>
          <p:cNvPr id="485" name="Google Shape;485;p42"/>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Introduction and Objectives</a:t>
            </a:r>
            <a:endParaRPr/>
          </a:p>
        </p:txBody>
      </p:sp>
      <p:sp>
        <p:nvSpPr>
          <p:cNvPr id="486" name="Google Shape;486;p42"/>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To design and fabricate an experimental setup for static, kinematic and dynamic analysis of mechanism.</a:t>
            </a:r>
            <a:endParaRPr/>
          </a:p>
          <a:p>
            <a:pPr indent="-342900" lvl="0" marL="457200" rtl="0" algn="l">
              <a:lnSpc>
                <a:spcPct val="90000"/>
              </a:lnSpc>
              <a:spcBef>
                <a:spcPts val="0"/>
              </a:spcBef>
              <a:spcAft>
                <a:spcPts val="0"/>
              </a:spcAft>
              <a:buSzPts val="1800"/>
              <a:buChar char="•"/>
            </a:pPr>
            <a:r>
              <a:rPr lang="en-IN"/>
              <a:t>The setup will have retrofitted parts in order to let the student carry out multiple experiments in the same setup.</a:t>
            </a:r>
            <a:endParaRPr/>
          </a:p>
          <a:p>
            <a:pPr indent="-342900" lvl="0" marL="457200" rtl="0" algn="l">
              <a:spcBef>
                <a:spcPts val="0"/>
              </a:spcBef>
              <a:spcAft>
                <a:spcPts val="0"/>
              </a:spcAft>
              <a:buSzPts val="1800"/>
              <a:buChar char="•"/>
            </a:pPr>
            <a:r>
              <a:rPr lang="en-IN"/>
              <a:t>The experiment will supplement and reinforce the theoretical understanding of the undergraduate students taking the ME2206(KDM) by providing them the opportunity to match the analytical results with the actual experimental results.</a:t>
            </a:r>
            <a:endParaRPr/>
          </a:p>
          <a:p>
            <a:pPr indent="0" lvl="0" marL="457200" rtl="0" algn="l">
              <a:spcBef>
                <a:spcPts val="0"/>
              </a:spcBef>
              <a:spcAft>
                <a:spcPts val="0"/>
              </a:spcAft>
              <a:buNone/>
            </a:pPr>
            <a:r>
              <a:t/>
            </a:r>
            <a:endParaRPr/>
          </a:p>
        </p:txBody>
      </p:sp>
      <p:sp>
        <p:nvSpPr>
          <p:cNvPr id="487" name="Google Shape;487;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88" name="Google Shape;488;p42"/>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489" name="Google Shape;489;p42"/>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490" name="Google Shape;490;p42"/>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491" name="Google Shape;491;p42"/>
          <p:cNvSpPr txBox="1"/>
          <p:nvPr/>
        </p:nvSpPr>
        <p:spPr>
          <a:xfrm>
            <a:off x="6633175" y="6520700"/>
            <a:ext cx="9251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sun labtech</a:t>
            </a:r>
            <a:endParaRPr>
              <a:latin typeface="Calibri"/>
              <a:ea typeface="Calibri"/>
              <a:cs typeface="Calibri"/>
              <a:sym typeface="Calibri"/>
            </a:endParaRPr>
          </a:p>
        </p:txBody>
      </p:sp>
      <p:pic>
        <p:nvPicPr>
          <p:cNvPr id="492" name="Google Shape;492;p42"/>
          <p:cNvPicPr preferRelativeResize="0"/>
          <p:nvPr/>
        </p:nvPicPr>
        <p:blipFill rotWithShape="1">
          <a:blip r:embed="rId4">
            <a:alphaModFix/>
          </a:blip>
          <a:srcRect b="49083" l="0" r="0" t="0"/>
          <a:stretch/>
        </p:blipFill>
        <p:spPr>
          <a:xfrm>
            <a:off x="1014704" y="4514200"/>
            <a:ext cx="4304546" cy="2191775"/>
          </a:xfrm>
          <a:prstGeom prst="rect">
            <a:avLst/>
          </a:prstGeom>
          <a:noFill/>
          <a:ln>
            <a:noFill/>
          </a:ln>
        </p:spPr>
      </p:pic>
      <p:pic>
        <p:nvPicPr>
          <p:cNvPr id="493" name="Google Shape;493;p42"/>
          <p:cNvPicPr preferRelativeResize="0"/>
          <p:nvPr/>
        </p:nvPicPr>
        <p:blipFill rotWithShape="1">
          <a:blip r:embed="rId5">
            <a:alphaModFix/>
          </a:blip>
          <a:srcRect b="26443" l="7966" r="6004" t="11146"/>
          <a:stretch/>
        </p:blipFill>
        <p:spPr>
          <a:xfrm>
            <a:off x="5937375" y="4039075"/>
            <a:ext cx="4916599" cy="2532425"/>
          </a:xfrm>
          <a:prstGeom prst="rect">
            <a:avLst/>
          </a:prstGeom>
          <a:noFill/>
          <a:ln>
            <a:noFill/>
          </a:ln>
        </p:spPr>
      </p:pic>
      <p:sp>
        <p:nvSpPr>
          <p:cNvPr id="494" name="Google Shape;494;p42"/>
          <p:cNvSpPr txBox="1"/>
          <p:nvPr/>
        </p:nvSpPr>
        <p:spPr>
          <a:xfrm>
            <a:off x="1509725" y="6448925"/>
            <a:ext cx="1017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ardubotics.com</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98" name="Shape 498"/>
        <p:cNvGrpSpPr/>
        <p:nvPr/>
      </p:nvGrpSpPr>
      <p:grpSpPr>
        <a:xfrm>
          <a:off x="0" y="0"/>
          <a:ext cx="0" cy="0"/>
          <a:chOff x="0" y="0"/>
          <a:chExt cx="0" cy="0"/>
        </a:xfrm>
      </p:grpSpPr>
      <p:sp>
        <p:nvSpPr>
          <p:cNvPr id="499" name="Google Shape;499;p43"/>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Plan</a:t>
            </a:r>
            <a:endParaRPr/>
          </a:p>
        </p:txBody>
      </p:sp>
      <p:sp>
        <p:nvSpPr>
          <p:cNvPr id="500" name="Google Shape;500;p43"/>
          <p:cNvSpPr txBox="1"/>
          <p:nvPr>
            <p:ph idx="1" type="body"/>
          </p:nvPr>
        </p:nvSpPr>
        <p:spPr>
          <a:xfrm>
            <a:off x="186275" y="3839100"/>
            <a:ext cx="11842200" cy="2882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t>Estimated budget : INR 25,000.00 - 30,000.00</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spcBef>
                <a:spcPts val="0"/>
              </a:spcBef>
              <a:spcAft>
                <a:spcPts val="0"/>
              </a:spcAft>
              <a:buClr>
                <a:schemeClr val="dk1"/>
              </a:buClr>
              <a:buSzPts val="2800"/>
              <a:buNone/>
            </a:pPr>
            <a:r>
              <a:rPr lang="en-IN"/>
              <a:t>Probable sensors for </a:t>
            </a:r>
            <a:r>
              <a:rPr lang="en-IN"/>
              <a:t>instrumentation</a:t>
            </a:r>
            <a:r>
              <a:rPr lang="en-IN"/>
              <a:t>: Rotary encoders, Ultrasonic range sensors, linear accelerometers, strain gauges</a:t>
            </a:r>
            <a:endParaRPr/>
          </a:p>
        </p:txBody>
      </p:sp>
      <p:sp>
        <p:nvSpPr>
          <p:cNvPr id="501" name="Google Shape;50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02" name="Google Shape;502;p43"/>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503" name="Google Shape;503;p43"/>
          <p:cNvPicPr preferRelativeResize="0"/>
          <p:nvPr/>
        </p:nvPicPr>
        <p:blipFill rotWithShape="1">
          <a:blip r:embed="rId3">
            <a:alphaModFix/>
          </a:blip>
          <a:srcRect b="10649" l="10959" r="10136"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504" name="Google Shape;504;p43"/>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505" name="Google Shape;505;p43"/>
          <p:cNvGrpSpPr/>
          <p:nvPr/>
        </p:nvGrpSpPr>
        <p:grpSpPr>
          <a:xfrm>
            <a:off x="4446128" y="703311"/>
            <a:ext cx="2676819" cy="1745104"/>
            <a:chOff x="4526679" y="1857800"/>
            <a:chExt cx="2480144" cy="1728853"/>
          </a:xfrm>
        </p:grpSpPr>
        <p:sp>
          <p:nvSpPr>
            <p:cNvPr id="506" name="Google Shape;506;p43"/>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07" name="Google Shape;507;p43"/>
            <p:cNvGrpSpPr/>
            <p:nvPr/>
          </p:nvGrpSpPr>
          <p:grpSpPr>
            <a:xfrm>
              <a:off x="4526679" y="1857800"/>
              <a:ext cx="2480144" cy="1728853"/>
              <a:chOff x="4526679" y="1857800"/>
              <a:chExt cx="2480144" cy="1728853"/>
            </a:xfrm>
          </p:grpSpPr>
          <p:grpSp>
            <p:nvGrpSpPr>
              <p:cNvPr id="508" name="Google Shape;508;p43"/>
              <p:cNvGrpSpPr/>
              <p:nvPr/>
            </p:nvGrpSpPr>
            <p:grpSpPr>
              <a:xfrm>
                <a:off x="4808316" y="2800065"/>
                <a:ext cx="92400" cy="411825"/>
                <a:chOff x="845575" y="2563700"/>
                <a:chExt cx="92400" cy="411825"/>
              </a:xfrm>
            </p:grpSpPr>
            <p:cxnSp>
              <p:nvCxnSpPr>
                <p:cNvPr id="509" name="Google Shape;509;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0" name="Google Shape;510;p43"/>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1" name="Google Shape;511;p43"/>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512" name="Google Shape;512;p43"/>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3D Modelling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513" name="Google Shape;513;p43"/>
          <p:cNvGrpSpPr/>
          <p:nvPr/>
        </p:nvGrpSpPr>
        <p:grpSpPr>
          <a:xfrm>
            <a:off x="6506653" y="1556049"/>
            <a:ext cx="2936926" cy="1751969"/>
            <a:chOff x="6435810" y="2702596"/>
            <a:chExt cx="2721140" cy="1735654"/>
          </a:xfrm>
        </p:grpSpPr>
        <p:sp>
          <p:nvSpPr>
            <p:cNvPr id="514" name="Google Shape;514;p43"/>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15" name="Google Shape;515;p43"/>
            <p:cNvGrpSpPr/>
            <p:nvPr/>
          </p:nvGrpSpPr>
          <p:grpSpPr>
            <a:xfrm>
              <a:off x="6435810" y="2702596"/>
              <a:ext cx="2494563" cy="1735654"/>
              <a:chOff x="6435810" y="2702596"/>
              <a:chExt cx="2494563" cy="1735654"/>
            </a:xfrm>
          </p:grpSpPr>
          <p:grpSp>
            <p:nvGrpSpPr>
              <p:cNvPr id="516" name="Google Shape;516;p43"/>
              <p:cNvGrpSpPr/>
              <p:nvPr/>
            </p:nvGrpSpPr>
            <p:grpSpPr>
              <a:xfrm rot="10800000">
                <a:off x="6760035" y="3079467"/>
                <a:ext cx="92400" cy="411825"/>
                <a:chOff x="2070100" y="2563700"/>
                <a:chExt cx="92400" cy="411825"/>
              </a:xfrm>
            </p:grpSpPr>
            <p:cxnSp>
              <p:nvCxnSpPr>
                <p:cNvPr id="517" name="Google Shape;517;p4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8" name="Google Shape;518;p43"/>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19" name="Google Shape;519;p43"/>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520" name="Google Shape;520;p43"/>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Prototyping, </a:t>
                </a:r>
                <a:r>
                  <a:rPr b="1" lang="en-IN" sz="1800">
                    <a:latin typeface="Roboto"/>
                    <a:ea typeface="Roboto"/>
                    <a:cs typeface="Roboto"/>
                    <a:sym typeface="Roboto"/>
                  </a:rPr>
                  <a:t> Fabrication and Testing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521" name="Google Shape;521;p43"/>
          <p:cNvGrpSpPr/>
          <p:nvPr/>
        </p:nvGrpSpPr>
        <p:grpSpPr>
          <a:xfrm>
            <a:off x="95806" y="703310"/>
            <a:ext cx="2785382" cy="1745116"/>
            <a:chOff x="495991" y="1857798"/>
            <a:chExt cx="2580730" cy="1728865"/>
          </a:xfrm>
        </p:grpSpPr>
        <p:sp>
          <p:nvSpPr>
            <p:cNvPr id="522" name="Google Shape;522;p43"/>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23" name="Google Shape;523;p43"/>
            <p:cNvGrpSpPr/>
            <p:nvPr/>
          </p:nvGrpSpPr>
          <p:grpSpPr>
            <a:xfrm>
              <a:off x="495991" y="1857798"/>
              <a:ext cx="2580730" cy="1728865"/>
              <a:chOff x="495991" y="1857798"/>
              <a:chExt cx="2580730" cy="1728865"/>
            </a:xfrm>
          </p:grpSpPr>
          <p:sp>
            <p:nvSpPr>
              <p:cNvPr id="524" name="Google Shape;524;p43"/>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525" name="Google Shape;525;p43"/>
              <p:cNvGrpSpPr/>
              <p:nvPr/>
            </p:nvGrpSpPr>
            <p:grpSpPr>
              <a:xfrm>
                <a:off x="881025" y="2800065"/>
                <a:ext cx="92400" cy="411825"/>
                <a:chOff x="845575" y="2563700"/>
                <a:chExt cx="92400" cy="411825"/>
              </a:xfrm>
            </p:grpSpPr>
            <p:cxnSp>
              <p:nvCxnSpPr>
                <p:cNvPr id="526" name="Google Shape;526;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27" name="Google Shape;527;p43"/>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8" name="Google Shape;528;p43"/>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Theoretical analysis </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529" name="Google Shape;529;p43"/>
          <p:cNvGrpSpPr/>
          <p:nvPr/>
        </p:nvGrpSpPr>
        <p:grpSpPr>
          <a:xfrm>
            <a:off x="2286358" y="1556049"/>
            <a:ext cx="2699713" cy="1751969"/>
            <a:chOff x="2525595" y="2702596"/>
            <a:chExt cx="2501355" cy="1735654"/>
          </a:xfrm>
        </p:grpSpPr>
        <p:sp>
          <p:nvSpPr>
            <p:cNvPr id="530" name="Google Shape;530;p43"/>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1" name="Google Shape;531;p43"/>
            <p:cNvGrpSpPr/>
            <p:nvPr/>
          </p:nvGrpSpPr>
          <p:grpSpPr>
            <a:xfrm>
              <a:off x="2525595" y="2702596"/>
              <a:ext cx="2501355" cy="1735654"/>
              <a:chOff x="2525595" y="2702596"/>
              <a:chExt cx="2501355" cy="1735654"/>
            </a:xfrm>
          </p:grpSpPr>
          <p:sp>
            <p:nvSpPr>
              <p:cNvPr id="532" name="Google Shape;532;p43"/>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533" name="Google Shape;533;p43"/>
              <p:cNvGrpSpPr/>
              <p:nvPr/>
            </p:nvGrpSpPr>
            <p:grpSpPr>
              <a:xfrm rot="10800000">
                <a:off x="2849073" y="3079467"/>
                <a:ext cx="92400" cy="411825"/>
                <a:chOff x="2070100" y="2563700"/>
                <a:chExt cx="92400" cy="411825"/>
              </a:xfrm>
            </p:grpSpPr>
            <p:cxnSp>
              <p:nvCxnSpPr>
                <p:cNvPr id="534" name="Google Shape;534;p4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35" name="Google Shape;535;p43"/>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36" name="Google Shape;536;p43"/>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GeoGebra Modelling and sensor identification</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537" name="Google Shape;537;p43"/>
          <p:cNvGrpSpPr/>
          <p:nvPr/>
        </p:nvGrpSpPr>
        <p:grpSpPr>
          <a:xfrm>
            <a:off x="8978550" y="703310"/>
            <a:ext cx="2785382" cy="1745116"/>
            <a:chOff x="495991" y="1857798"/>
            <a:chExt cx="2580730" cy="1728865"/>
          </a:xfrm>
        </p:grpSpPr>
        <p:sp>
          <p:nvSpPr>
            <p:cNvPr id="538" name="Google Shape;538;p43"/>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539" name="Google Shape;539;p43"/>
            <p:cNvGrpSpPr/>
            <p:nvPr/>
          </p:nvGrpSpPr>
          <p:grpSpPr>
            <a:xfrm>
              <a:off x="495991" y="1857798"/>
              <a:ext cx="2580730" cy="1728865"/>
              <a:chOff x="495991" y="1857798"/>
              <a:chExt cx="2580730" cy="1728865"/>
            </a:xfrm>
          </p:grpSpPr>
          <p:sp>
            <p:nvSpPr>
              <p:cNvPr id="540" name="Google Shape;540;p43"/>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541" name="Google Shape;541;p43"/>
              <p:cNvGrpSpPr/>
              <p:nvPr/>
            </p:nvGrpSpPr>
            <p:grpSpPr>
              <a:xfrm>
                <a:off x="881025" y="2800065"/>
                <a:ext cx="92400" cy="411825"/>
                <a:chOff x="845575" y="2563700"/>
                <a:chExt cx="92400" cy="411825"/>
              </a:xfrm>
            </p:grpSpPr>
            <p:cxnSp>
              <p:nvCxnSpPr>
                <p:cNvPr id="542" name="Google Shape;542;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3" name="Google Shape;543;p43"/>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44" name="Google Shape;544;p43"/>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Documentation</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48" name="Shape 548"/>
        <p:cNvGrpSpPr/>
        <p:nvPr/>
      </p:nvGrpSpPr>
      <p:grpSpPr>
        <a:xfrm>
          <a:off x="0" y="0"/>
          <a:ext cx="0" cy="0"/>
          <a:chOff x="0" y="0"/>
          <a:chExt cx="0" cy="0"/>
        </a:xfrm>
      </p:grpSpPr>
      <p:sp>
        <p:nvSpPr>
          <p:cNvPr id="549" name="Google Shape;549;p44"/>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Literature Review</a:t>
            </a:r>
            <a:endParaRPr/>
          </a:p>
        </p:txBody>
      </p:sp>
      <p:sp>
        <p:nvSpPr>
          <p:cNvPr id="550" name="Google Shape;550;p44"/>
          <p:cNvSpPr txBox="1"/>
          <p:nvPr>
            <p:ph idx="1" type="body"/>
          </p:nvPr>
        </p:nvSpPr>
        <p:spPr>
          <a:xfrm>
            <a:off x="186267" y="941064"/>
            <a:ext cx="11842249" cy="5780411"/>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Kinematics and Dynamics of Machinery, Robert L. Norton</a:t>
            </a:r>
            <a:endParaRPr/>
          </a:p>
          <a:p>
            <a:pPr indent="-342900" lvl="0" marL="457200" rtl="0" algn="l">
              <a:lnSpc>
                <a:spcPct val="90000"/>
              </a:lnSpc>
              <a:spcBef>
                <a:spcPts val="0"/>
              </a:spcBef>
              <a:spcAft>
                <a:spcPts val="0"/>
              </a:spcAft>
              <a:buSzPts val="1800"/>
              <a:buChar char="•"/>
            </a:pPr>
            <a:r>
              <a:rPr lang="en-IN"/>
              <a:t>Theory of Mechanisms and Machines, Ghosh and Mallik</a:t>
            </a:r>
            <a:endParaRPr/>
          </a:p>
          <a:p>
            <a:pPr indent="-342900" lvl="0" marL="457200" rtl="0" algn="l">
              <a:lnSpc>
                <a:spcPct val="90000"/>
              </a:lnSpc>
              <a:spcBef>
                <a:spcPts val="0"/>
              </a:spcBef>
              <a:spcAft>
                <a:spcPts val="0"/>
              </a:spcAft>
              <a:buSzPts val="1800"/>
              <a:buChar char="•"/>
            </a:pPr>
            <a:r>
              <a:rPr lang="en-IN"/>
              <a:t>Theory of Machines and Mechanisms, Uicker, Pennock and Shigley</a:t>
            </a:r>
            <a:endParaRPr/>
          </a:p>
        </p:txBody>
      </p:sp>
      <p:sp>
        <p:nvSpPr>
          <p:cNvPr id="551" name="Google Shape;55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52" name="Google Shape;552;p44"/>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553" name="Google Shape;553;p44"/>
          <p:cNvPicPr preferRelativeResize="0"/>
          <p:nvPr/>
        </p:nvPicPr>
        <p:blipFill rotWithShape="1">
          <a:blip r:embed="rId3">
            <a:alphaModFix/>
          </a:blip>
          <a:srcRect b="10649" l="10959" r="10136"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554" name="Google Shape;554;p44"/>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555" name="Google Shape;555;p44"/>
          <p:cNvPicPr preferRelativeResize="0"/>
          <p:nvPr/>
        </p:nvPicPr>
        <p:blipFill rotWithShape="1">
          <a:blip r:embed="rId4">
            <a:alphaModFix/>
          </a:blip>
          <a:srcRect b="0" l="0" r="0" t="59484"/>
          <a:stretch/>
        </p:blipFill>
        <p:spPr>
          <a:xfrm>
            <a:off x="2097525" y="2904975"/>
            <a:ext cx="11451825" cy="376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59" name="Shape 559"/>
        <p:cNvGrpSpPr/>
        <p:nvPr/>
      </p:nvGrpSpPr>
      <p:grpSpPr>
        <a:xfrm>
          <a:off x="0" y="0"/>
          <a:ext cx="0" cy="0"/>
          <a:chOff x="0" y="0"/>
          <a:chExt cx="0" cy="0"/>
        </a:xfrm>
      </p:grpSpPr>
      <p:sp>
        <p:nvSpPr>
          <p:cNvPr id="560" name="Google Shape;560;p4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Mechanism</a:t>
            </a:r>
            <a:endParaRPr sz="3959"/>
          </a:p>
        </p:txBody>
      </p:sp>
      <p:sp>
        <p:nvSpPr>
          <p:cNvPr id="561" name="Google Shape;561;p45"/>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562" name="Google Shape;562;p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63" name="Google Shape;563;p4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564" name="Google Shape;564;p4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565" name="Google Shape;565;p4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566" name="Google Shape;566;p45"/>
          <p:cNvPicPr preferRelativeResize="0"/>
          <p:nvPr/>
        </p:nvPicPr>
        <p:blipFill rotWithShape="1">
          <a:blip r:embed="rId4">
            <a:alphaModFix/>
          </a:blip>
          <a:srcRect b="0" l="0" r="24288" t="0"/>
          <a:stretch/>
        </p:blipFill>
        <p:spPr>
          <a:xfrm>
            <a:off x="560325" y="2032975"/>
            <a:ext cx="4777324" cy="3596600"/>
          </a:xfrm>
          <a:prstGeom prst="rect">
            <a:avLst/>
          </a:prstGeom>
          <a:noFill/>
          <a:ln>
            <a:noFill/>
          </a:ln>
        </p:spPr>
      </p:pic>
      <p:pic>
        <p:nvPicPr>
          <p:cNvPr id="567" name="Google Shape;567;p45"/>
          <p:cNvPicPr preferRelativeResize="0"/>
          <p:nvPr/>
        </p:nvPicPr>
        <p:blipFill>
          <a:blip r:embed="rId5">
            <a:alphaModFix/>
          </a:blip>
          <a:stretch>
            <a:fillRect/>
          </a:stretch>
        </p:blipFill>
        <p:spPr>
          <a:xfrm>
            <a:off x="6905625" y="4095750"/>
            <a:ext cx="2743200" cy="2591735"/>
          </a:xfrm>
          <a:prstGeom prst="rect">
            <a:avLst/>
          </a:prstGeom>
          <a:noFill/>
          <a:ln>
            <a:noFill/>
          </a:ln>
        </p:spPr>
      </p:pic>
      <p:pic>
        <p:nvPicPr>
          <p:cNvPr id="568" name="Google Shape;568;p45"/>
          <p:cNvPicPr preferRelativeResize="0"/>
          <p:nvPr/>
        </p:nvPicPr>
        <p:blipFill rotWithShape="1">
          <a:blip r:embed="rId6">
            <a:alphaModFix/>
          </a:blip>
          <a:srcRect b="15265" l="3409" r="0" t="7323"/>
          <a:stretch/>
        </p:blipFill>
        <p:spPr>
          <a:xfrm>
            <a:off x="5914575" y="1146625"/>
            <a:ext cx="5115375" cy="275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a:t>Manufacturing</a:t>
            </a:r>
            <a:r>
              <a:rPr lang="en-IN"/>
              <a:t> plan</a:t>
            </a:r>
            <a:endParaRPr/>
          </a:p>
        </p:txBody>
      </p:sp>
      <p:sp>
        <p:nvSpPr>
          <p:cNvPr id="126" name="Google Shape;126;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27" name="Google Shape;127;p1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28" name="Google Shape;128;p1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29" name="Google Shape;129;p1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30" name="Google Shape;130;p16"/>
          <p:cNvPicPr preferRelativeResize="0"/>
          <p:nvPr/>
        </p:nvPicPr>
        <p:blipFill>
          <a:blip r:embed="rId4">
            <a:alphaModFix/>
          </a:blip>
          <a:stretch>
            <a:fillRect/>
          </a:stretch>
        </p:blipFill>
        <p:spPr>
          <a:xfrm>
            <a:off x="3390225" y="1063100"/>
            <a:ext cx="5284058" cy="5658350"/>
          </a:xfrm>
          <a:prstGeom prst="rect">
            <a:avLst/>
          </a:prstGeom>
          <a:noFill/>
          <a:ln>
            <a:noFill/>
          </a:ln>
        </p:spPr>
      </p:pic>
      <p:sp>
        <p:nvSpPr>
          <p:cNvPr id="131" name="Google Shape;131;p16"/>
          <p:cNvSpPr txBox="1"/>
          <p:nvPr>
            <p:ph idx="12" type="sldNum"/>
          </p:nvPr>
        </p:nvSpPr>
        <p:spPr>
          <a:xfrm>
            <a:off x="0" y="6049025"/>
            <a:ext cx="2743200" cy="825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en-IN"/>
              <a:t>Sources: Bearing(SKF), Extruded Aluminum(indiamart.com), Shoulder screw(indiamart.com), AL sheets (indiamart.com)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Updated CAD Design</a:t>
            </a:r>
            <a:endParaRPr/>
          </a:p>
        </p:txBody>
      </p:sp>
      <p:sp>
        <p:nvSpPr>
          <p:cNvPr id="137" name="Google Shape;137;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38" name="Google Shape;138;p1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39" name="Google Shape;139;p17"/>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40" name="Google Shape;140;p1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41" name="Google Shape;141;p17"/>
          <p:cNvPicPr preferRelativeResize="0"/>
          <p:nvPr/>
        </p:nvPicPr>
        <p:blipFill>
          <a:blip r:embed="rId4">
            <a:alphaModFix/>
          </a:blip>
          <a:stretch>
            <a:fillRect/>
          </a:stretch>
        </p:blipFill>
        <p:spPr>
          <a:xfrm>
            <a:off x="186275" y="2413588"/>
            <a:ext cx="4933699" cy="2384625"/>
          </a:xfrm>
          <a:prstGeom prst="rect">
            <a:avLst/>
          </a:prstGeom>
          <a:noFill/>
          <a:ln>
            <a:noFill/>
          </a:ln>
        </p:spPr>
      </p:pic>
      <p:pic>
        <p:nvPicPr>
          <p:cNvPr id="142" name="Google Shape;142;p17"/>
          <p:cNvPicPr preferRelativeResize="0"/>
          <p:nvPr/>
        </p:nvPicPr>
        <p:blipFill rotWithShape="1">
          <a:blip r:embed="rId5">
            <a:alphaModFix/>
          </a:blip>
          <a:srcRect b="12803" l="23889" r="12387" t="23845"/>
          <a:stretch/>
        </p:blipFill>
        <p:spPr>
          <a:xfrm>
            <a:off x="5373875" y="1887550"/>
            <a:ext cx="6545800" cy="3658800"/>
          </a:xfrm>
          <a:prstGeom prst="rect">
            <a:avLst/>
          </a:prstGeom>
          <a:noFill/>
          <a:ln>
            <a:noFill/>
          </a:ln>
        </p:spPr>
      </p:pic>
      <p:sp>
        <p:nvSpPr>
          <p:cNvPr id="143" name="Google Shape;143;p17"/>
          <p:cNvSpPr txBox="1"/>
          <p:nvPr/>
        </p:nvSpPr>
        <p:spPr>
          <a:xfrm>
            <a:off x="1576575" y="5044313"/>
            <a:ext cx="2153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CAD: Motion Study</a:t>
            </a:r>
            <a:endParaRPr sz="1800">
              <a:latin typeface="Calibri"/>
              <a:ea typeface="Calibri"/>
              <a:cs typeface="Calibri"/>
              <a:sym typeface="Calibri"/>
            </a:endParaRPr>
          </a:p>
        </p:txBody>
      </p:sp>
      <p:sp>
        <p:nvSpPr>
          <p:cNvPr id="144" name="Google Shape;144;p17"/>
          <p:cNvSpPr txBox="1"/>
          <p:nvPr/>
        </p:nvSpPr>
        <p:spPr>
          <a:xfrm>
            <a:off x="7822375" y="5546350"/>
            <a:ext cx="1648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1800">
                <a:latin typeface="Calibri"/>
                <a:ea typeface="Calibri"/>
                <a:cs typeface="Calibri"/>
                <a:sym typeface="Calibri"/>
              </a:rPr>
              <a:t>CAD: Top view</a:t>
            </a:r>
            <a:endParaRPr sz="1800">
              <a:latin typeface="Calibri"/>
              <a:ea typeface="Calibri"/>
              <a:cs typeface="Calibri"/>
              <a:sym typeface="Calibri"/>
            </a:endParaRPr>
          </a:p>
        </p:txBody>
      </p:sp>
      <p:sp>
        <p:nvSpPr>
          <p:cNvPr id="145" name="Google Shape;145;p17"/>
          <p:cNvSpPr txBox="1"/>
          <p:nvPr/>
        </p:nvSpPr>
        <p:spPr>
          <a:xfrm>
            <a:off x="9471174" y="2917475"/>
            <a:ext cx="1467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Rotary actuator</a:t>
            </a:r>
            <a:endParaRPr>
              <a:latin typeface="Calibri"/>
              <a:ea typeface="Calibri"/>
              <a:cs typeface="Calibri"/>
              <a:sym typeface="Calibri"/>
            </a:endParaRPr>
          </a:p>
        </p:txBody>
      </p:sp>
      <p:sp>
        <p:nvSpPr>
          <p:cNvPr id="146" name="Google Shape;146;p17"/>
          <p:cNvSpPr txBox="1"/>
          <p:nvPr/>
        </p:nvSpPr>
        <p:spPr>
          <a:xfrm>
            <a:off x="6173579" y="1962700"/>
            <a:ext cx="24369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Extruded aluminum frame</a:t>
            </a:r>
            <a:endParaRPr>
              <a:latin typeface="Calibri"/>
              <a:ea typeface="Calibri"/>
              <a:cs typeface="Calibri"/>
              <a:sym typeface="Calibri"/>
            </a:endParaRPr>
          </a:p>
        </p:txBody>
      </p:sp>
      <p:cxnSp>
        <p:nvCxnSpPr>
          <p:cNvPr id="147" name="Google Shape;147;p17"/>
          <p:cNvCxnSpPr>
            <a:stCxn id="148" idx="2"/>
          </p:cNvCxnSpPr>
          <p:nvPr/>
        </p:nvCxnSpPr>
        <p:spPr>
          <a:xfrm flipH="1">
            <a:off x="7386924" y="3819075"/>
            <a:ext cx="5100" cy="35460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17"/>
          <p:cNvSpPr txBox="1"/>
          <p:nvPr/>
        </p:nvSpPr>
        <p:spPr>
          <a:xfrm>
            <a:off x="6658524" y="3527475"/>
            <a:ext cx="1467000" cy="2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Rotary encoder</a:t>
            </a:r>
            <a:endParaRPr>
              <a:latin typeface="Calibri"/>
              <a:ea typeface="Calibri"/>
              <a:cs typeface="Calibri"/>
              <a:sym typeface="Calibri"/>
            </a:endParaRPr>
          </a:p>
        </p:txBody>
      </p:sp>
      <p:cxnSp>
        <p:nvCxnSpPr>
          <p:cNvPr id="149" name="Google Shape;149;p17"/>
          <p:cNvCxnSpPr/>
          <p:nvPr/>
        </p:nvCxnSpPr>
        <p:spPr>
          <a:xfrm>
            <a:off x="10047413" y="3341425"/>
            <a:ext cx="33000" cy="44610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7"/>
          <p:cNvSpPr txBox="1"/>
          <p:nvPr>
            <p:ph idx="12" type="sldNum"/>
          </p:nvPr>
        </p:nvSpPr>
        <p:spPr>
          <a:xfrm>
            <a:off x="0" y="6509075"/>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en-IN"/>
              <a:t>Model generated on Solidworks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Raw materials</a:t>
            </a:r>
            <a:endParaRPr/>
          </a:p>
        </p:txBody>
      </p:sp>
      <p:sp>
        <p:nvSpPr>
          <p:cNvPr id="156" name="Google Shape;156;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57" name="Google Shape;157;p1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58" name="Google Shape;158;p18"/>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59" name="Google Shape;159;p1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60" name="Google Shape;160;p18"/>
          <p:cNvPicPr preferRelativeResize="0"/>
          <p:nvPr/>
        </p:nvPicPr>
        <p:blipFill rotWithShape="1">
          <a:blip r:embed="rId4">
            <a:alphaModFix/>
          </a:blip>
          <a:srcRect b="0" l="0" r="15754" t="0"/>
          <a:stretch/>
        </p:blipFill>
        <p:spPr>
          <a:xfrm>
            <a:off x="1236391" y="1541850"/>
            <a:ext cx="2600060" cy="4123750"/>
          </a:xfrm>
          <a:prstGeom prst="rect">
            <a:avLst/>
          </a:prstGeom>
          <a:noFill/>
          <a:ln>
            <a:noFill/>
          </a:ln>
        </p:spPr>
      </p:pic>
      <p:pic>
        <p:nvPicPr>
          <p:cNvPr id="161" name="Google Shape;161;p18"/>
          <p:cNvPicPr preferRelativeResize="0"/>
          <p:nvPr/>
        </p:nvPicPr>
        <p:blipFill rotWithShape="1">
          <a:blip r:embed="rId5">
            <a:alphaModFix/>
          </a:blip>
          <a:srcRect b="18080" l="0" r="0" t="8482"/>
          <a:stretch/>
        </p:blipFill>
        <p:spPr>
          <a:xfrm>
            <a:off x="4422300" y="1541850"/>
            <a:ext cx="3173900" cy="4143699"/>
          </a:xfrm>
          <a:prstGeom prst="rect">
            <a:avLst/>
          </a:prstGeom>
          <a:noFill/>
          <a:ln>
            <a:noFill/>
          </a:ln>
        </p:spPr>
      </p:pic>
      <p:pic>
        <p:nvPicPr>
          <p:cNvPr id="162" name="Google Shape;162;p18"/>
          <p:cNvPicPr preferRelativeResize="0"/>
          <p:nvPr/>
        </p:nvPicPr>
        <p:blipFill rotWithShape="1">
          <a:blip r:embed="rId6">
            <a:alphaModFix/>
          </a:blip>
          <a:srcRect b="0" l="13102" r="24178" t="7927"/>
          <a:stretch/>
        </p:blipFill>
        <p:spPr>
          <a:xfrm>
            <a:off x="8332225" y="1527426"/>
            <a:ext cx="2116980" cy="4143700"/>
          </a:xfrm>
          <a:prstGeom prst="rect">
            <a:avLst/>
          </a:prstGeom>
          <a:noFill/>
          <a:ln>
            <a:noFill/>
          </a:ln>
        </p:spPr>
      </p:pic>
      <p:sp>
        <p:nvSpPr>
          <p:cNvPr id="163" name="Google Shape;163;p18"/>
          <p:cNvSpPr txBox="1"/>
          <p:nvPr/>
        </p:nvSpPr>
        <p:spPr>
          <a:xfrm>
            <a:off x="1840875" y="5883400"/>
            <a:ext cx="139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Aluminium flat</a:t>
            </a:r>
            <a:endParaRPr>
              <a:latin typeface="Calibri"/>
              <a:ea typeface="Calibri"/>
              <a:cs typeface="Calibri"/>
              <a:sym typeface="Calibri"/>
            </a:endParaRPr>
          </a:p>
        </p:txBody>
      </p:sp>
      <p:sp>
        <p:nvSpPr>
          <p:cNvPr id="164" name="Google Shape;164;p18"/>
          <p:cNvSpPr txBox="1"/>
          <p:nvPr/>
        </p:nvSpPr>
        <p:spPr>
          <a:xfrm>
            <a:off x="5541850" y="5883400"/>
            <a:ext cx="9348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Bearings</a:t>
            </a:r>
            <a:endParaRPr>
              <a:latin typeface="Calibri"/>
              <a:ea typeface="Calibri"/>
              <a:cs typeface="Calibri"/>
              <a:sym typeface="Calibri"/>
            </a:endParaRPr>
          </a:p>
        </p:txBody>
      </p:sp>
      <p:sp>
        <p:nvSpPr>
          <p:cNvPr id="165" name="Google Shape;165;p18"/>
          <p:cNvSpPr txBox="1"/>
          <p:nvPr/>
        </p:nvSpPr>
        <p:spPr>
          <a:xfrm>
            <a:off x="8328975" y="5883400"/>
            <a:ext cx="2377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Extruded aluminium frame</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Testing of Rotary Encoder</a:t>
            </a:r>
            <a:endParaRPr/>
          </a:p>
        </p:txBody>
      </p:sp>
      <p:sp>
        <p:nvSpPr>
          <p:cNvPr id="171" name="Google Shape;171;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72" name="Google Shape;172;p19"/>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73" name="Google Shape;173;p19"/>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74" name="Google Shape;174;p19"/>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75" name="Google Shape;175;p19"/>
          <p:cNvSpPr txBox="1"/>
          <p:nvPr>
            <p:ph idx="1" type="body"/>
          </p:nvPr>
        </p:nvSpPr>
        <p:spPr>
          <a:xfrm>
            <a:off x="8204650" y="941075"/>
            <a:ext cx="3824400" cy="57804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IN"/>
              <a:t>600 PPR Rotary encoder was selected and purchased</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lang="en-IN"/>
              <a:t>In-house Arduino program was used to test the encoder for measuring rotation angles. </a:t>
            </a:r>
            <a:endParaRPr/>
          </a:p>
        </p:txBody>
      </p:sp>
      <p:sp>
        <p:nvSpPr>
          <p:cNvPr id="176" name="Google Shape;176;p19"/>
          <p:cNvSpPr txBox="1"/>
          <p:nvPr/>
        </p:nvSpPr>
        <p:spPr>
          <a:xfrm>
            <a:off x="358125" y="6039575"/>
            <a:ext cx="9888600" cy="6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900">
              <a:solidFill>
                <a:srgbClr val="FF0000"/>
              </a:solidFill>
              <a:latin typeface="Calibri"/>
              <a:ea typeface="Calibri"/>
              <a:cs typeface="Calibri"/>
              <a:sym typeface="Calibri"/>
            </a:endParaRPr>
          </a:p>
        </p:txBody>
      </p:sp>
      <p:pic>
        <p:nvPicPr>
          <p:cNvPr id="177" name="Google Shape;177;p19"/>
          <p:cNvPicPr preferRelativeResize="0"/>
          <p:nvPr/>
        </p:nvPicPr>
        <p:blipFill>
          <a:blip r:embed="rId4">
            <a:alphaModFix/>
          </a:blip>
          <a:stretch>
            <a:fillRect/>
          </a:stretch>
        </p:blipFill>
        <p:spPr>
          <a:xfrm>
            <a:off x="197525" y="1403925"/>
            <a:ext cx="8018401" cy="45103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Actuator selection</a:t>
            </a:r>
            <a:endParaRPr/>
          </a:p>
        </p:txBody>
      </p:sp>
      <p:sp>
        <p:nvSpPr>
          <p:cNvPr id="183" name="Google Shape;183;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84" name="Google Shape;184;p20"/>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85" name="Google Shape;185;p20"/>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86" name="Google Shape;186;p20"/>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87" name="Google Shape;187;p20"/>
          <p:cNvPicPr preferRelativeResize="0"/>
          <p:nvPr/>
        </p:nvPicPr>
        <p:blipFill>
          <a:blip r:embed="rId4">
            <a:alphaModFix/>
          </a:blip>
          <a:stretch>
            <a:fillRect/>
          </a:stretch>
        </p:blipFill>
        <p:spPr>
          <a:xfrm>
            <a:off x="1003625" y="1416451"/>
            <a:ext cx="4029525" cy="3016375"/>
          </a:xfrm>
          <a:prstGeom prst="rect">
            <a:avLst/>
          </a:prstGeom>
          <a:noFill/>
          <a:ln>
            <a:noFill/>
          </a:ln>
        </p:spPr>
      </p:pic>
      <p:pic>
        <p:nvPicPr>
          <p:cNvPr id="188" name="Google Shape;188;p20"/>
          <p:cNvPicPr preferRelativeResize="0"/>
          <p:nvPr/>
        </p:nvPicPr>
        <p:blipFill>
          <a:blip r:embed="rId5">
            <a:alphaModFix/>
          </a:blip>
          <a:stretch>
            <a:fillRect/>
          </a:stretch>
        </p:blipFill>
        <p:spPr>
          <a:xfrm>
            <a:off x="7011450" y="1493226"/>
            <a:ext cx="3824400" cy="2862837"/>
          </a:xfrm>
          <a:prstGeom prst="rect">
            <a:avLst/>
          </a:prstGeom>
          <a:noFill/>
          <a:ln>
            <a:noFill/>
          </a:ln>
        </p:spPr>
      </p:pic>
      <p:sp>
        <p:nvSpPr>
          <p:cNvPr id="189" name="Google Shape;189;p20"/>
          <p:cNvSpPr txBox="1"/>
          <p:nvPr>
            <p:ph idx="1" type="body"/>
          </p:nvPr>
        </p:nvSpPr>
        <p:spPr>
          <a:xfrm>
            <a:off x="1003625" y="4763100"/>
            <a:ext cx="4350600" cy="141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DC 12V 10 rpm high torque quad encoder motor</a:t>
            </a:r>
            <a:endParaRPr/>
          </a:p>
        </p:txBody>
      </p:sp>
      <p:sp>
        <p:nvSpPr>
          <p:cNvPr id="190" name="Google Shape;190;p20"/>
          <p:cNvSpPr txBox="1"/>
          <p:nvPr>
            <p:ph idx="1" type="body"/>
          </p:nvPr>
        </p:nvSpPr>
        <p:spPr>
          <a:xfrm>
            <a:off x="7552050" y="4763100"/>
            <a:ext cx="2743200" cy="624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DC servo driver</a:t>
            </a:r>
            <a:endParaRPr/>
          </a:p>
        </p:txBody>
      </p:sp>
      <p:sp>
        <p:nvSpPr>
          <p:cNvPr id="191" name="Google Shape;191;p20"/>
          <p:cNvSpPr txBox="1"/>
          <p:nvPr>
            <p:ph idx="12" type="sldNum"/>
          </p:nvPr>
        </p:nvSpPr>
        <p:spPr>
          <a:xfrm>
            <a:off x="0" y="6509075"/>
            <a:ext cx="2743200" cy="3651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000000"/>
              </a:buClr>
              <a:buFont typeface="Arial"/>
              <a:buNone/>
            </a:pPr>
            <a:r>
              <a:rPr lang="en-IN"/>
              <a:t>Image source: Robokits India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4400"/>
              <a:buFont typeface="Calibri"/>
              <a:buNone/>
            </a:pPr>
            <a:r>
              <a:rPr lang="en-IN"/>
              <a:t>Fabrication</a:t>
            </a:r>
            <a:endParaRPr/>
          </a:p>
        </p:txBody>
      </p:sp>
      <p:sp>
        <p:nvSpPr>
          <p:cNvPr id="197" name="Google Shape;197;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198" name="Google Shape;198;p21"/>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99" name="Google Shape;199;p21"/>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200" name="Google Shape;200;p21"/>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201" name="Google Shape;201;p21"/>
          <p:cNvPicPr preferRelativeResize="0"/>
          <p:nvPr/>
        </p:nvPicPr>
        <p:blipFill rotWithShape="1">
          <a:blip r:embed="rId4">
            <a:alphaModFix/>
          </a:blip>
          <a:srcRect b="0" l="13102" r="24178" t="7927"/>
          <a:stretch/>
        </p:blipFill>
        <p:spPr>
          <a:xfrm>
            <a:off x="186250" y="1462350"/>
            <a:ext cx="2269223" cy="4441700"/>
          </a:xfrm>
          <a:prstGeom prst="rect">
            <a:avLst/>
          </a:prstGeom>
          <a:noFill/>
          <a:ln>
            <a:noFill/>
          </a:ln>
        </p:spPr>
      </p:pic>
      <p:pic>
        <p:nvPicPr>
          <p:cNvPr id="202" name="Google Shape;202;p21"/>
          <p:cNvPicPr preferRelativeResize="0"/>
          <p:nvPr/>
        </p:nvPicPr>
        <p:blipFill rotWithShape="1">
          <a:blip r:embed="rId5">
            <a:alphaModFix/>
          </a:blip>
          <a:srcRect b="5249" l="0" r="0" t="0"/>
          <a:stretch/>
        </p:blipFill>
        <p:spPr>
          <a:xfrm>
            <a:off x="3214125" y="1010025"/>
            <a:ext cx="4231875" cy="5346320"/>
          </a:xfrm>
          <a:prstGeom prst="rect">
            <a:avLst/>
          </a:prstGeom>
          <a:noFill/>
          <a:ln>
            <a:noFill/>
          </a:ln>
        </p:spPr>
      </p:pic>
      <p:cxnSp>
        <p:nvCxnSpPr>
          <p:cNvPr id="203" name="Google Shape;203;p21"/>
          <p:cNvCxnSpPr>
            <a:stCxn id="201" idx="3"/>
            <a:endCxn id="202" idx="1"/>
          </p:cNvCxnSpPr>
          <p:nvPr/>
        </p:nvCxnSpPr>
        <p:spPr>
          <a:xfrm>
            <a:off x="2455473" y="3683200"/>
            <a:ext cx="758700" cy="0"/>
          </a:xfrm>
          <a:prstGeom prst="straightConnector1">
            <a:avLst/>
          </a:prstGeom>
          <a:noFill/>
          <a:ln cap="flat" cmpd="sng" w="28575">
            <a:solidFill>
              <a:schemeClr val="dk2"/>
            </a:solidFill>
            <a:prstDash val="solid"/>
            <a:round/>
            <a:headEnd len="med" w="med" type="none"/>
            <a:tailEnd len="med" w="med" type="triangle"/>
          </a:ln>
        </p:spPr>
      </p:cxnSp>
      <p:sp>
        <p:nvSpPr>
          <p:cNvPr id="204" name="Google Shape;204;p21"/>
          <p:cNvSpPr txBox="1"/>
          <p:nvPr/>
        </p:nvSpPr>
        <p:spPr>
          <a:xfrm>
            <a:off x="132113" y="6164325"/>
            <a:ext cx="23775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Extruded aluminium frame</a:t>
            </a:r>
            <a:endParaRPr>
              <a:latin typeface="Calibri"/>
              <a:ea typeface="Calibri"/>
              <a:cs typeface="Calibri"/>
              <a:sym typeface="Calibri"/>
            </a:endParaRPr>
          </a:p>
        </p:txBody>
      </p:sp>
      <p:sp>
        <p:nvSpPr>
          <p:cNvPr id="205" name="Google Shape;205;p21"/>
          <p:cNvSpPr txBox="1"/>
          <p:nvPr/>
        </p:nvSpPr>
        <p:spPr>
          <a:xfrm>
            <a:off x="4580208" y="6455675"/>
            <a:ext cx="1499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Assembled base</a:t>
            </a:r>
            <a:endParaRPr>
              <a:latin typeface="Calibri"/>
              <a:ea typeface="Calibri"/>
              <a:cs typeface="Calibri"/>
              <a:sym typeface="Calibri"/>
            </a:endParaRPr>
          </a:p>
        </p:txBody>
      </p:sp>
      <p:pic>
        <p:nvPicPr>
          <p:cNvPr id="206" name="Google Shape;206;p21"/>
          <p:cNvPicPr preferRelativeResize="0"/>
          <p:nvPr/>
        </p:nvPicPr>
        <p:blipFill rotWithShape="1">
          <a:blip r:embed="rId6">
            <a:alphaModFix/>
          </a:blip>
          <a:srcRect b="10672" l="9379" r="0" t="23203"/>
          <a:stretch/>
        </p:blipFill>
        <p:spPr>
          <a:xfrm rot="5400000">
            <a:off x="7033538" y="2367512"/>
            <a:ext cx="5159949" cy="2817725"/>
          </a:xfrm>
          <a:prstGeom prst="rect">
            <a:avLst/>
          </a:prstGeom>
          <a:noFill/>
          <a:ln>
            <a:noFill/>
          </a:ln>
        </p:spPr>
      </p:pic>
      <p:sp>
        <p:nvSpPr>
          <p:cNvPr id="207" name="Google Shape;207;p21"/>
          <p:cNvSpPr txBox="1"/>
          <p:nvPr/>
        </p:nvSpPr>
        <p:spPr>
          <a:xfrm>
            <a:off x="8730383" y="6455675"/>
            <a:ext cx="1499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Links and L-joint</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